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60" r:id="rId5"/>
    <p:sldId id="271" r:id="rId6"/>
    <p:sldId id="266" r:id="rId7"/>
    <p:sldId id="270" r:id="rId8"/>
    <p:sldId id="267" r:id="rId9"/>
    <p:sldId id="262" r:id="rId10"/>
    <p:sldId id="264" r:id="rId11"/>
    <p:sldId id="268" r:id="rId12"/>
    <p:sldId id="272" r:id="rId13"/>
    <p:sldId id="261" r:id="rId14"/>
    <p:sldId id="258" r:id="rId15"/>
    <p:sldId id="265" r:id="rId16"/>
    <p:sldId id="263" r:id="rId17"/>
    <p:sldId id="275" r:id="rId18"/>
    <p:sldId id="274" r:id="rId19"/>
    <p:sldId id="269" r:id="rId20"/>
    <p:sldId id="273"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p:scale>
          <a:sx n="97" d="100"/>
          <a:sy n="97" d="100"/>
        </p:scale>
        <p:origin x="632"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png>
</file>

<file path=ppt/media/image3.jpeg>
</file>

<file path=ppt/media/image4.jpeg>
</file>

<file path=ppt/media/image5.jpeg>
</file>

<file path=ppt/media/image6.jpeg>
</file>

<file path=ppt/media/image7.jpe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F4C6F86-34FE-43E9-B8B7-557BA5F880E3}"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360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3867992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2917283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1446246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F4C6F86-34FE-43E9-B8B7-557BA5F880E3}"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42213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293615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22960" y="2582334"/>
            <a:ext cx="3703320" cy="32867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63440" y="2582334"/>
            <a:ext cx="3703320" cy="32867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598497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107770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2413386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7FD9B9CB-C5AB-45D7-87D6-73DDDFC52362}" type="datetimeFigureOut">
              <a:rPr lang="zh-CN" altLang="en-US" smtClean="0"/>
              <a:t>2016/12/10</a:t>
            </a:fld>
            <a:endParaRPr lang="zh-CN"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154872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7FD9B9CB-C5AB-45D7-87D6-73DDDFC52362}" type="datetimeFigureOut">
              <a:rPr lang="zh-CN" altLang="en-US" smtClean="0"/>
              <a:t>2016/12/10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F4C6F86-34FE-43E9-B8B7-557BA5F880E3}" type="slidenum">
              <a:rPr lang="zh-CN" altLang="en-US" smtClean="0"/>
              <a:t>‹#›</a:t>
            </a:fld>
            <a:endParaRPr lang="zh-CN" altLang="en-US"/>
          </a:p>
        </p:txBody>
      </p:sp>
    </p:spTree>
    <p:extLst>
      <p:ext uri="{BB962C8B-B14F-4D97-AF65-F5344CB8AC3E}">
        <p14:creationId xmlns:p14="http://schemas.microsoft.com/office/powerpoint/2010/main" val="403520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7FD9B9CB-C5AB-45D7-87D6-73DDDFC52362}" type="datetimeFigureOut">
              <a:rPr lang="zh-CN" altLang="en-US" smtClean="0"/>
              <a:t>2016/12/10</a:t>
            </a:fld>
            <a:endParaRPr lang="zh-CN"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1F4C6F86-34FE-43E9-B8B7-557BA5F880E3}" type="slidenum">
              <a:rPr lang="zh-CN" altLang="en-US" smtClean="0"/>
              <a:t>‹#›</a:t>
            </a:fld>
            <a:endParaRPr lang="zh-CN"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927107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blog.csdn.net/insistgogo/article/details/8579597" TargetMode="External"/><Relationship Id="rId2" Type="http://schemas.openxmlformats.org/officeDocument/2006/relationships/hyperlink" Target="http://blog.csdn.net/morewindow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baike.baidu.com/subview/1937/5817096.ht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2" Type="http://schemas.openxmlformats.org/officeDocument/2006/relationships/hyperlink" Target="http://acm.sdibt.edu.cn/ranklist/7.ht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sz="6000" b="1" dirty="0"/>
              <a:t>坚持、策略、挑战</a:t>
            </a:r>
            <a:br>
              <a:rPr lang="en-US" altLang="zh-CN" sz="6000" dirty="0"/>
            </a:br>
            <a:endParaRPr lang="zh-CN" altLang="en-US" sz="6000" dirty="0"/>
          </a:p>
        </p:txBody>
      </p:sp>
      <p:sp>
        <p:nvSpPr>
          <p:cNvPr id="3" name="副标题 2"/>
          <p:cNvSpPr>
            <a:spLocks noGrp="1"/>
          </p:cNvSpPr>
          <p:nvPr>
            <p:ph type="subTitle" idx="1"/>
          </p:nvPr>
        </p:nvSpPr>
        <p:spPr/>
        <p:txBody>
          <a:bodyPr>
            <a:normAutofit/>
          </a:bodyPr>
          <a:lstStyle/>
          <a:p>
            <a:r>
              <a:rPr lang="zh-CN" altLang="en-US" sz="2800" b="1" dirty="0">
                <a:solidFill>
                  <a:schemeClr val="tx1"/>
                </a:solidFill>
              </a:rPr>
              <a:t>写在信息工程学院</a:t>
            </a:r>
            <a:r>
              <a:rPr lang="en-US" altLang="zh-CN" sz="2800" b="1" dirty="0">
                <a:solidFill>
                  <a:schemeClr val="tx1"/>
                </a:solidFill>
              </a:rPr>
              <a:t>2017ACM</a:t>
            </a:r>
            <a:r>
              <a:rPr lang="zh-CN" altLang="en-US" sz="2800" b="1" dirty="0">
                <a:solidFill>
                  <a:schemeClr val="tx1"/>
                </a:solidFill>
              </a:rPr>
              <a:t>集训之前</a:t>
            </a: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4547" y="65783"/>
            <a:ext cx="3198893" cy="2499799"/>
          </a:xfrm>
          <a:prstGeom prst="rect">
            <a:avLst/>
          </a:prstGeom>
        </p:spPr>
      </p:pic>
    </p:spTree>
    <p:extLst>
      <p:ext uri="{BB962C8B-B14F-4D97-AF65-F5344CB8AC3E}">
        <p14:creationId xmlns:p14="http://schemas.microsoft.com/office/powerpoint/2010/main" val="2874957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43071" y="2122478"/>
            <a:ext cx="6215449" cy="3884656"/>
          </a:xfrm>
          <a:prstGeom prst="rect">
            <a:avLst/>
          </a:prstGeom>
        </p:spPr>
      </p:pic>
    </p:spTree>
    <p:extLst>
      <p:ext uri="{BB962C8B-B14F-4D97-AF65-F5344CB8AC3E}">
        <p14:creationId xmlns:p14="http://schemas.microsoft.com/office/powerpoint/2010/main" val="110208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89" y="68496"/>
            <a:ext cx="5012877" cy="3602960"/>
          </a:xfrm>
          <a:prstGeom prst="rect">
            <a:avLst/>
          </a:prstGeom>
        </p:spPr>
      </p:pic>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489" y="1869976"/>
            <a:ext cx="4102106" cy="2967709"/>
          </a:xfr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42695" y="100027"/>
            <a:ext cx="5069858" cy="3671528"/>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494" y="3353830"/>
            <a:ext cx="4536559" cy="3275390"/>
          </a:xfrm>
          <a:prstGeom prst="rect">
            <a:avLst/>
          </a:prstGeom>
        </p:spPr>
      </p:pic>
      <p:pic>
        <p:nvPicPr>
          <p:cNvPr id="9" name="图片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69494" y="1982887"/>
            <a:ext cx="4479902" cy="3223783"/>
          </a:xfrm>
          <a:prstGeom prst="rect">
            <a:avLst/>
          </a:prstGeom>
        </p:spPr>
      </p:pic>
      <p:pic>
        <p:nvPicPr>
          <p:cNvPr id="10" name="图片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47043" y="3594778"/>
            <a:ext cx="3846343" cy="2720290"/>
          </a:xfrm>
          <a:prstGeom prst="rect">
            <a:avLst/>
          </a:prstGeom>
        </p:spPr>
      </p:pic>
    </p:spTree>
    <p:extLst>
      <p:ext uri="{BB962C8B-B14F-4D97-AF65-F5344CB8AC3E}">
        <p14:creationId xmlns:p14="http://schemas.microsoft.com/office/powerpoint/2010/main" val="3016935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参加</a:t>
            </a:r>
            <a:r>
              <a:rPr lang="en-US" altLang="zh-CN" b="1" dirty="0">
                <a:solidFill>
                  <a:schemeClr val="tx1"/>
                </a:solidFill>
              </a:rPr>
              <a:t>ACM</a:t>
            </a:r>
            <a:r>
              <a:rPr lang="zh-CN" altLang="en-US" b="1" dirty="0">
                <a:solidFill>
                  <a:schemeClr val="tx1"/>
                </a:solidFill>
              </a:rPr>
              <a:t>能收获什么</a:t>
            </a:r>
          </a:p>
        </p:txBody>
      </p:sp>
      <p:sp>
        <p:nvSpPr>
          <p:cNvPr id="3" name="内容占位符 2"/>
          <p:cNvSpPr>
            <a:spLocks noGrp="1"/>
          </p:cNvSpPr>
          <p:nvPr>
            <p:ph idx="1"/>
          </p:nvPr>
        </p:nvSpPr>
        <p:spPr/>
        <p:txBody>
          <a:bodyPr/>
          <a:lstStyle/>
          <a:p>
            <a:r>
              <a:rPr lang="en-US" altLang="zh-CN" b="1" dirty="0">
                <a:solidFill>
                  <a:schemeClr val="tx1"/>
                </a:solidFill>
              </a:rPr>
              <a:t>        ACM</a:t>
            </a:r>
            <a:r>
              <a:rPr lang="zh-CN" altLang="zh-CN" b="1" dirty="0">
                <a:solidFill>
                  <a:schemeClr val="tx1"/>
                </a:solidFill>
              </a:rPr>
              <a:t>大赛是数学</a:t>
            </a:r>
            <a:r>
              <a:rPr lang="en-US" altLang="zh-CN" b="1" dirty="0">
                <a:solidFill>
                  <a:schemeClr val="tx1"/>
                </a:solidFill>
              </a:rPr>
              <a:t>“</a:t>
            </a:r>
            <a:r>
              <a:rPr lang="zh-CN" altLang="zh-CN" b="1" dirty="0">
                <a:solidFill>
                  <a:schemeClr val="tx1"/>
                </a:solidFill>
              </a:rPr>
              <a:t>奥林匹克</a:t>
            </a:r>
            <a:r>
              <a:rPr lang="en-US" altLang="zh-CN" b="1" dirty="0">
                <a:solidFill>
                  <a:schemeClr val="tx1"/>
                </a:solidFill>
              </a:rPr>
              <a:t>”</a:t>
            </a:r>
            <a:r>
              <a:rPr lang="zh-CN" altLang="zh-CN" b="1" dirty="0">
                <a:solidFill>
                  <a:schemeClr val="tx1"/>
                </a:solidFill>
              </a:rPr>
              <a:t>竞赛的延伸，集数学、英语、编程能力、数据结构、算法、广泛的生活和科学常识为一体，通过</a:t>
            </a:r>
            <a:r>
              <a:rPr lang="en-US" altLang="zh-CN" b="1" dirty="0">
                <a:solidFill>
                  <a:schemeClr val="tx1"/>
                </a:solidFill>
              </a:rPr>
              <a:t>ACM</a:t>
            </a:r>
            <a:r>
              <a:rPr lang="zh-CN" altLang="zh-CN" b="1" dirty="0">
                <a:solidFill>
                  <a:schemeClr val="tx1"/>
                </a:solidFill>
              </a:rPr>
              <a:t>的锻炼和参赛，能让你的读程序和写程序的能力都有很大的提升。</a:t>
            </a:r>
            <a:endParaRPr lang="en-US" altLang="zh-CN" b="1" dirty="0">
              <a:solidFill>
                <a:schemeClr val="tx1"/>
              </a:solidFill>
            </a:endParaRPr>
          </a:p>
          <a:p>
            <a:r>
              <a:rPr lang="en-US" altLang="zh-CN" b="1" dirty="0">
                <a:solidFill>
                  <a:schemeClr val="tx1"/>
                </a:solidFill>
              </a:rPr>
              <a:t>       </a:t>
            </a:r>
            <a:r>
              <a:rPr lang="zh-CN" altLang="zh-CN" b="1" dirty="0">
                <a:solidFill>
                  <a:schemeClr val="tx1"/>
                </a:solidFill>
              </a:rPr>
              <a:t>在省赛中获取二等奖以上的成绩，就可以在现场得到一些公司的实习</a:t>
            </a:r>
            <a:r>
              <a:rPr lang="en-US" altLang="zh-CN" b="1" dirty="0">
                <a:solidFill>
                  <a:schemeClr val="tx1"/>
                </a:solidFill>
              </a:rPr>
              <a:t>offer</a:t>
            </a:r>
            <a:r>
              <a:rPr lang="zh-CN" altLang="zh-CN" b="1" dirty="0">
                <a:solidFill>
                  <a:schemeClr val="tx1"/>
                </a:solidFill>
              </a:rPr>
              <a:t>，一些名牌大学的考研面试直通车，一等奖能直接获得一些大型公司的工作</a:t>
            </a:r>
            <a:r>
              <a:rPr lang="en-US" altLang="zh-CN" b="1" dirty="0">
                <a:solidFill>
                  <a:schemeClr val="tx1"/>
                </a:solidFill>
              </a:rPr>
              <a:t>offer</a:t>
            </a:r>
            <a:r>
              <a:rPr lang="zh-CN" altLang="zh-CN" b="1" dirty="0">
                <a:solidFill>
                  <a:schemeClr val="tx1"/>
                </a:solidFill>
              </a:rPr>
              <a:t>。</a:t>
            </a:r>
          </a:p>
          <a:p>
            <a:endParaRPr lang="zh-CN" altLang="en-US" dirty="0"/>
          </a:p>
        </p:txBody>
      </p:sp>
    </p:spTree>
    <p:extLst>
      <p:ext uri="{BB962C8B-B14F-4D97-AF65-F5344CB8AC3E}">
        <p14:creationId xmlns:p14="http://schemas.microsoft.com/office/powerpoint/2010/main" val="3677833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知识基础</a:t>
            </a:r>
          </a:p>
        </p:txBody>
      </p:sp>
      <p:sp>
        <p:nvSpPr>
          <p:cNvPr id="3" name="内容占位符 2"/>
          <p:cNvSpPr>
            <a:spLocks noGrp="1"/>
          </p:cNvSpPr>
          <p:nvPr>
            <p:ph idx="1"/>
          </p:nvPr>
        </p:nvSpPr>
        <p:spPr/>
        <p:txBody>
          <a:bodyPr>
            <a:normAutofit/>
          </a:bodyPr>
          <a:lstStyle/>
          <a:p>
            <a:pPr>
              <a:buFont typeface="Wingdings" panose="05000000000000000000" pitchFamily="2" charset="2"/>
              <a:buChar char="l"/>
            </a:pPr>
            <a:r>
              <a:rPr lang="en-US" altLang="zh-CN" sz="3600" b="1" dirty="0"/>
              <a:t> </a:t>
            </a:r>
            <a:r>
              <a:rPr lang="zh-CN" altLang="en-US" sz="3600" b="1" dirty="0">
                <a:solidFill>
                  <a:schemeClr val="tx1"/>
                </a:solidFill>
              </a:rPr>
              <a:t>编程语言</a:t>
            </a:r>
            <a:endParaRPr lang="en-US" altLang="zh-CN" sz="3600" b="1" dirty="0">
              <a:solidFill>
                <a:schemeClr val="tx1"/>
              </a:solidFill>
            </a:endParaRPr>
          </a:p>
          <a:p>
            <a:pPr>
              <a:buFont typeface="Wingdings" panose="05000000000000000000" pitchFamily="2" charset="2"/>
              <a:buChar char="l"/>
            </a:pPr>
            <a:r>
              <a:rPr lang="zh-CN" altLang="en-US" sz="3600" b="1" dirty="0">
                <a:solidFill>
                  <a:schemeClr val="tx1"/>
                </a:solidFill>
              </a:rPr>
              <a:t> 算法</a:t>
            </a:r>
            <a:endParaRPr lang="en-US" altLang="zh-CN" sz="3600" b="1" dirty="0">
              <a:solidFill>
                <a:schemeClr val="tx1"/>
              </a:solidFill>
            </a:endParaRPr>
          </a:p>
          <a:p>
            <a:pPr>
              <a:buFont typeface="Wingdings" panose="05000000000000000000" pitchFamily="2" charset="2"/>
              <a:buChar char="l"/>
            </a:pPr>
            <a:r>
              <a:rPr lang="zh-CN" altLang="en-US" sz="3600" b="1" dirty="0">
                <a:solidFill>
                  <a:schemeClr val="tx1"/>
                </a:solidFill>
              </a:rPr>
              <a:t> 数据结构</a:t>
            </a:r>
          </a:p>
        </p:txBody>
      </p:sp>
    </p:spTree>
    <p:extLst>
      <p:ext uri="{BB962C8B-B14F-4D97-AF65-F5344CB8AC3E}">
        <p14:creationId xmlns:p14="http://schemas.microsoft.com/office/powerpoint/2010/main" val="1750931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0360" y="286604"/>
            <a:ext cx="7543800" cy="1450757"/>
          </a:xfrm>
        </p:spPr>
        <p:txBody>
          <a:bodyPr/>
          <a:lstStyle/>
          <a:p>
            <a:r>
              <a:rPr lang="zh-CN" altLang="en-US" b="1" dirty="0">
                <a:solidFill>
                  <a:schemeClr val="tx1"/>
                </a:solidFill>
              </a:rPr>
              <a:t>知识基础</a:t>
            </a:r>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60248" y="0"/>
            <a:ext cx="5332168" cy="6554891"/>
          </a:xfrm>
        </p:spPr>
      </p:pic>
    </p:spTree>
    <p:extLst>
      <p:ext uri="{BB962C8B-B14F-4D97-AF65-F5344CB8AC3E}">
        <p14:creationId xmlns:p14="http://schemas.microsoft.com/office/powerpoint/2010/main" val="4254547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怎样进入</a:t>
            </a:r>
            <a:r>
              <a:rPr lang="en-US" altLang="zh-CN" b="1" dirty="0">
                <a:solidFill>
                  <a:schemeClr val="tx1"/>
                </a:solidFill>
              </a:rPr>
              <a:t>ACM</a:t>
            </a:r>
            <a:r>
              <a:rPr lang="zh-CN" altLang="en-US" b="1" dirty="0">
                <a:solidFill>
                  <a:schemeClr val="tx1"/>
                </a:solidFill>
              </a:rPr>
              <a:t>大门</a:t>
            </a:r>
          </a:p>
        </p:txBody>
      </p:sp>
      <p:sp>
        <p:nvSpPr>
          <p:cNvPr id="3" name="内容占位符 2"/>
          <p:cNvSpPr>
            <a:spLocks noGrp="1"/>
          </p:cNvSpPr>
          <p:nvPr>
            <p:ph idx="1"/>
          </p:nvPr>
        </p:nvSpPr>
        <p:spPr/>
        <p:txBody>
          <a:bodyPr>
            <a:normAutofit/>
          </a:bodyPr>
          <a:lstStyle/>
          <a:p>
            <a:r>
              <a:rPr lang="zh-CN" altLang="en-US" sz="2800" b="1" dirty="0">
                <a:solidFill>
                  <a:schemeClr val="tx1"/>
                </a:solidFill>
              </a:rPr>
              <a:t>入门建议</a:t>
            </a:r>
            <a:endParaRPr lang="en-US" altLang="zh-CN" sz="2800" b="1" dirty="0">
              <a:solidFill>
                <a:schemeClr val="tx1"/>
              </a:solidFill>
            </a:endParaRPr>
          </a:p>
          <a:p>
            <a:r>
              <a:rPr lang="en-US" altLang="zh-CN" sz="2800" dirty="0"/>
              <a:t>https://www.zhihu.com/question/51727516</a:t>
            </a:r>
            <a:endParaRPr lang="zh-CN" altLang="en-US" sz="2800" dirty="0"/>
          </a:p>
        </p:txBody>
      </p:sp>
    </p:spTree>
    <p:extLst>
      <p:ext uri="{BB962C8B-B14F-4D97-AF65-F5344CB8AC3E}">
        <p14:creationId xmlns:p14="http://schemas.microsoft.com/office/powerpoint/2010/main" val="1473142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22960" y="49784"/>
            <a:ext cx="7543800" cy="1450757"/>
          </a:xfrm>
        </p:spPr>
        <p:txBody>
          <a:bodyPr/>
          <a:lstStyle/>
          <a:p>
            <a:r>
              <a:rPr lang="zh-CN" altLang="en-US" b="1" dirty="0">
                <a:solidFill>
                  <a:schemeClr val="tx1"/>
                </a:solidFill>
              </a:rPr>
              <a:t>训练资料</a:t>
            </a:r>
          </a:p>
        </p:txBody>
      </p:sp>
      <p:sp>
        <p:nvSpPr>
          <p:cNvPr id="3" name="内容占位符 2"/>
          <p:cNvSpPr>
            <a:spLocks noGrp="1"/>
          </p:cNvSpPr>
          <p:nvPr>
            <p:ph idx="1"/>
          </p:nvPr>
        </p:nvSpPr>
        <p:spPr>
          <a:xfrm>
            <a:off x="519695" y="1763016"/>
            <a:ext cx="8295384" cy="4308863"/>
          </a:xfrm>
        </p:spPr>
        <p:txBody>
          <a:bodyPr>
            <a:normAutofit fontScale="85000" lnSpcReduction="10000"/>
          </a:bodyPr>
          <a:lstStyle/>
          <a:p>
            <a:pPr>
              <a:buFont typeface="Wingdings" panose="05000000000000000000" pitchFamily="2" charset="2"/>
              <a:buChar char="l"/>
            </a:pPr>
            <a:r>
              <a:rPr lang="zh-CN" altLang="en-US" b="1" dirty="0">
                <a:solidFill>
                  <a:schemeClr val="tx1"/>
                </a:solidFill>
              </a:rPr>
              <a:t> 书籍（要求：人手三本）</a:t>
            </a:r>
            <a:endParaRPr lang="en-US" altLang="zh-CN" b="1" dirty="0">
              <a:solidFill>
                <a:schemeClr val="tx1"/>
              </a:solidFill>
              <a:sym typeface="Wingdings" panose="05000000000000000000" pitchFamily="2" charset="2"/>
            </a:endParaRPr>
          </a:p>
          <a:p>
            <a:pPr marL="0" indent="0">
              <a:buNone/>
            </a:pPr>
            <a:r>
              <a:rPr lang="en-US" altLang="zh-CN" b="1" dirty="0">
                <a:solidFill>
                  <a:schemeClr val="tx1"/>
                </a:solidFill>
                <a:sym typeface="Wingdings" panose="05000000000000000000" pitchFamily="2" charset="2"/>
              </a:rPr>
              <a:t>   </a:t>
            </a:r>
            <a:r>
              <a:rPr lang="zh-CN" altLang="en-US" b="1" dirty="0">
                <a:solidFill>
                  <a:schemeClr val="tx1"/>
                </a:solidFill>
              </a:rPr>
              <a:t>算法竞赛入门经典  刘汝佳著  清华大学出版社</a:t>
            </a:r>
            <a:endParaRPr lang="en-US" altLang="zh-CN" b="1" dirty="0">
              <a:solidFill>
                <a:schemeClr val="tx1"/>
              </a:solidFill>
            </a:endParaRPr>
          </a:p>
          <a:p>
            <a:r>
              <a:rPr lang="zh-CN" altLang="en-US" b="1" dirty="0">
                <a:solidFill>
                  <a:schemeClr val="tx1"/>
                </a:solidFill>
              </a:rPr>
              <a:t> 算法竞赛入门经典（第</a:t>
            </a:r>
            <a:r>
              <a:rPr lang="en-US" altLang="zh-CN" b="1" dirty="0">
                <a:solidFill>
                  <a:schemeClr val="tx1"/>
                </a:solidFill>
              </a:rPr>
              <a:t>2</a:t>
            </a:r>
            <a:r>
              <a:rPr lang="zh-CN" altLang="en-US" b="1" dirty="0">
                <a:solidFill>
                  <a:schemeClr val="tx1"/>
                </a:solidFill>
              </a:rPr>
              <a:t>版）  刘汝佳著  清华大学出版社</a:t>
            </a:r>
            <a:endParaRPr lang="en-US" altLang="zh-CN" b="1" dirty="0">
              <a:solidFill>
                <a:schemeClr val="tx1"/>
              </a:solidFill>
            </a:endParaRPr>
          </a:p>
          <a:p>
            <a:r>
              <a:rPr lang="zh-CN" altLang="en-US" b="1" dirty="0">
                <a:solidFill>
                  <a:schemeClr val="tx1"/>
                </a:solidFill>
              </a:rPr>
              <a:t>算法竞赛入门经典（训练指南） 刘汝佳著  清华大学出版社</a:t>
            </a:r>
            <a:endParaRPr lang="en-US" altLang="zh-CN" b="1" dirty="0">
              <a:solidFill>
                <a:schemeClr val="tx1"/>
              </a:solidFill>
            </a:endParaRPr>
          </a:p>
          <a:p>
            <a:pPr>
              <a:buFont typeface="Wingdings" panose="05000000000000000000" pitchFamily="2" charset="2"/>
              <a:buChar char="l"/>
            </a:pPr>
            <a:r>
              <a:rPr lang="en-US" altLang="zh-CN" dirty="0"/>
              <a:t> </a:t>
            </a:r>
            <a:r>
              <a:rPr lang="en-US" altLang="zh-CN" dirty="0">
                <a:solidFill>
                  <a:schemeClr val="tx1"/>
                </a:solidFill>
              </a:rPr>
              <a:t>OJ</a:t>
            </a:r>
            <a:r>
              <a:rPr lang="zh-CN" altLang="en-US" dirty="0">
                <a:solidFill>
                  <a:schemeClr val="tx1"/>
                </a:solidFill>
              </a:rPr>
              <a:t>题库</a:t>
            </a:r>
            <a:endParaRPr lang="en-US" altLang="zh-CN" dirty="0">
              <a:solidFill>
                <a:schemeClr val="tx1"/>
              </a:solidFill>
            </a:endParaRPr>
          </a:p>
          <a:p>
            <a:pPr marL="0" indent="0">
              <a:lnSpc>
                <a:spcPct val="120000"/>
              </a:lnSpc>
              <a:spcBef>
                <a:spcPts val="0"/>
              </a:spcBef>
              <a:spcAft>
                <a:spcPts val="0"/>
              </a:spcAft>
              <a:buNone/>
            </a:pPr>
            <a:r>
              <a:rPr lang="en-US" altLang="zh-CN" b="1" dirty="0">
                <a:solidFill>
                  <a:schemeClr val="tx1"/>
                </a:solidFill>
              </a:rPr>
              <a:t> </a:t>
            </a:r>
            <a:r>
              <a:rPr lang="en-US" altLang="zh-CN" b="1" dirty="0">
                <a:solidFill>
                  <a:schemeClr val="tx1"/>
                </a:solidFill>
              </a:rPr>
              <a:t>【</a:t>
            </a:r>
            <a:r>
              <a:rPr lang="zh-CN" altLang="en-US" b="1" dirty="0">
                <a:solidFill>
                  <a:schemeClr val="tx1"/>
                </a:solidFill>
              </a:rPr>
              <a:t>初期</a:t>
            </a:r>
            <a:r>
              <a:rPr lang="en-US" altLang="zh-CN" b="1" dirty="0">
                <a:solidFill>
                  <a:schemeClr val="tx1"/>
                </a:solidFill>
              </a:rPr>
              <a:t>】</a:t>
            </a:r>
            <a:r>
              <a:rPr lang="en-US" altLang="zh-CN" b="1" dirty="0" err="1">
                <a:solidFill>
                  <a:schemeClr val="tx1"/>
                </a:solidFill>
              </a:rPr>
              <a:t>USACO【http</a:t>
            </a:r>
            <a:r>
              <a:rPr lang="en-US" altLang="zh-CN" b="1" dirty="0">
                <a:solidFill>
                  <a:schemeClr val="tx1"/>
                </a:solidFill>
              </a:rPr>
              <a:t>://train.usaco.org/</a:t>
            </a:r>
            <a:r>
              <a:rPr lang="en-US" altLang="zh-CN" b="1" dirty="0" err="1">
                <a:solidFill>
                  <a:schemeClr val="tx1"/>
                </a:solidFill>
              </a:rPr>
              <a:t>usacogate</a:t>
            </a:r>
            <a:r>
              <a:rPr lang="en-US" altLang="zh-CN" b="1" dirty="0">
                <a:solidFill>
                  <a:schemeClr val="tx1"/>
                </a:solidFill>
              </a:rPr>
              <a:t>】</a:t>
            </a:r>
            <a:r>
              <a:rPr lang="zh-CN" altLang="en-US" b="1" dirty="0">
                <a:solidFill>
                  <a:schemeClr val="tx1"/>
                </a:solidFill>
              </a:rPr>
              <a:t>：美国高校信息学评测网站，初期自学最适合的网站，有 算法的讲解和在线练习 </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a:t>
            </a:r>
            <a:r>
              <a:rPr lang="zh-CN" altLang="en-US" b="1" dirty="0">
                <a:solidFill>
                  <a:schemeClr val="tx1"/>
                </a:solidFill>
              </a:rPr>
              <a:t>初期</a:t>
            </a:r>
            <a:r>
              <a:rPr lang="en-US" altLang="zh-CN" b="1" dirty="0">
                <a:solidFill>
                  <a:schemeClr val="tx1"/>
                </a:solidFill>
              </a:rPr>
              <a:t>】</a:t>
            </a:r>
            <a:r>
              <a:rPr lang="en-US" altLang="zh-CN" b="1" dirty="0" err="1">
                <a:solidFill>
                  <a:schemeClr val="tx1"/>
                </a:solidFill>
              </a:rPr>
              <a:t>NOCOW【http</a:t>
            </a:r>
            <a:r>
              <a:rPr lang="en-US" altLang="zh-CN" b="1" dirty="0">
                <a:solidFill>
                  <a:schemeClr val="tx1"/>
                </a:solidFill>
              </a:rPr>
              <a:t>://www.nocow.cn/】</a:t>
            </a:r>
            <a:r>
              <a:rPr lang="zh-CN" altLang="en-US" b="1" dirty="0">
                <a:solidFill>
                  <a:schemeClr val="tx1"/>
                </a:solidFill>
              </a:rPr>
              <a:t>：国内针对 </a:t>
            </a:r>
            <a:r>
              <a:rPr lang="en-US" altLang="zh-CN" b="1" dirty="0">
                <a:solidFill>
                  <a:schemeClr val="tx1"/>
                </a:solidFill>
              </a:rPr>
              <a:t>USACO </a:t>
            </a:r>
            <a:r>
              <a:rPr lang="zh-CN" altLang="en-US" b="1" dirty="0">
                <a:solidFill>
                  <a:schemeClr val="tx1"/>
                </a:solidFill>
              </a:rPr>
              <a:t>的题目解析、教学的网站，有大量思路和标程 （示例程序）可供参考 </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a:t>
            </a:r>
            <a:r>
              <a:rPr lang="zh-CN" altLang="en-US" b="1" dirty="0">
                <a:solidFill>
                  <a:schemeClr val="tx1"/>
                </a:solidFill>
              </a:rPr>
              <a:t>训练</a:t>
            </a:r>
            <a:r>
              <a:rPr lang="en-US" altLang="zh-CN" b="1" dirty="0">
                <a:solidFill>
                  <a:schemeClr val="tx1"/>
                </a:solidFill>
              </a:rPr>
              <a:t>】</a:t>
            </a:r>
            <a:r>
              <a:rPr lang="en-US" altLang="zh-CN" b="1" dirty="0" err="1">
                <a:solidFill>
                  <a:schemeClr val="tx1"/>
                </a:solidFill>
              </a:rPr>
              <a:t>POJ【http</a:t>
            </a:r>
            <a:r>
              <a:rPr lang="en-US" altLang="zh-CN" b="1" dirty="0">
                <a:solidFill>
                  <a:schemeClr val="tx1"/>
                </a:solidFill>
              </a:rPr>
              <a:t>://poj.org/】</a:t>
            </a:r>
            <a:r>
              <a:rPr lang="zh-CN" altLang="en-US" b="1" dirty="0">
                <a:solidFill>
                  <a:schemeClr val="tx1"/>
                </a:solidFill>
              </a:rPr>
              <a:t>：北京大学在线评测系统 </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rgbClr val="C00000"/>
                </a:solidFill>
              </a:rPr>
              <a:t>【</a:t>
            </a:r>
            <a:r>
              <a:rPr lang="zh-CN" altLang="en-US" b="1" dirty="0">
                <a:solidFill>
                  <a:srgbClr val="C00000"/>
                </a:solidFill>
              </a:rPr>
              <a:t>训练</a:t>
            </a:r>
            <a:r>
              <a:rPr lang="en-US" altLang="zh-CN" b="1" dirty="0">
                <a:solidFill>
                  <a:srgbClr val="C00000"/>
                </a:solidFill>
              </a:rPr>
              <a:t>】</a:t>
            </a:r>
            <a:r>
              <a:rPr lang="en-US" altLang="zh-CN" b="1" dirty="0" err="1">
                <a:solidFill>
                  <a:srgbClr val="C00000"/>
                </a:solidFill>
              </a:rPr>
              <a:t>HDOJ【http</a:t>
            </a:r>
            <a:r>
              <a:rPr lang="en-US" altLang="zh-CN" b="1" dirty="0">
                <a:solidFill>
                  <a:srgbClr val="C00000"/>
                </a:solidFill>
              </a:rPr>
              <a:t>://acm.hdu.edu.cn/】</a:t>
            </a:r>
            <a:r>
              <a:rPr lang="zh-CN" altLang="en-US" b="1" dirty="0">
                <a:solidFill>
                  <a:srgbClr val="C00000"/>
                </a:solidFill>
              </a:rPr>
              <a:t>：杭州电子科技大学在线评测系统 </a:t>
            </a:r>
            <a:endParaRPr lang="en-US" altLang="zh-CN" b="1" dirty="0">
              <a:solidFill>
                <a:srgbClr val="C00000"/>
              </a:solidFill>
            </a:endParaRPr>
          </a:p>
          <a:p>
            <a:pPr marL="0" indent="0">
              <a:lnSpc>
                <a:spcPct val="120000"/>
              </a:lnSpc>
              <a:spcBef>
                <a:spcPts val="0"/>
              </a:spcBef>
              <a:spcAft>
                <a:spcPts val="0"/>
              </a:spcAft>
              <a:buNone/>
            </a:pPr>
            <a:r>
              <a:rPr lang="en-US" altLang="zh-CN" b="1" dirty="0">
                <a:solidFill>
                  <a:schemeClr val="tx1"/>
                </a:solidFill>
              </a:rPr>
              <a:t>【</a:t>
            </a:r>
            <a:r>
              <a:rPr lang="zh-CN" altLang="en-US" b="1" dirty="0">
                <a:solidFill>
                  <a:schemeClr val="tx1"/>
                </a:solidFill>
              </a:rPr>
              <a:t>训练</a:t>
            </a:r>
            <a:r>
              <a:rPr lang="en-US" altLang="zh-CN" b="1" dirty="0">
                <a:solidFill>
                  <a:schemeClr val="tx1"/>
                </a:solidFill>
              </a:rPr>
              <a:t>】</a:t>
            </a:r>
            <a:r>
              <a:rPr lang="en-US" altLang="zh-CN" b="1" dirty="0" err="1">
                <a:solidFill>
                  <a:schemeClr val="tx1"/>
                </a:solidFill>
              </a:rPr>
              <a:t>ZOJ【http</a:t>
            </a:r>
            <a:r>
              <a:rPr lang="en-US" altLang="zh-CN" b="1" dirty="0">
                <a:solidFill>
                  <a:schemeClr val="tx1"/>
                </a:solidFill>
              </a:rPr>
              <a:t>://acm.zju.edu.cn/</a:t>
            </a:r>
            <a:r>
              <a:rPr lang="en-US" altLang="zh-CN" b="1" dirty="0" err="1">
                <a:solidFill>
                  <a:schemeClr val="tx1"/>
                </a:solidFill>
              </a:rPr>
              <a:t>onlinejudge</a:t>
            </a:r>
            <a:r>
              <a:rPr lang="en-US" altLang="zh-CN" b="1" dirty="0">
                <a:solidFill>
                  <a:schemeClr val="tx1"/>
                </a:solidFill>
              </a:rPr>
              <a:t>/】</a:t>
            </a:r>
            <a:r>
              <a:rPr lang="zh-CN" altLang="en-US" b="1" dirty="0">
                <a:solidFill>
                  <a:schemeClr val="tx1"/>
                </a:solidFill>
              </a:rPr>
              <a:t>：浙江大学在线评测系统 </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a:t>
            </a:r>
            <a:r>
              <a:rPr lang="zh-CN" altLang="en-US" b="1" dirty="0">
                <a:solidFill>
                  <a:schemeClr val="tx1"/>
                </a:solidFill>
              </a:rPr>
              <a:t>训练</a:t>
            </a:r>
            <a:r>
              <a:rPr lang="en-US" altLang="zh-CN" b="1" dirty="0">
                <a:solidFill>
                  <a:schemeClr val="tx1"/>
                </a:solidFill>
              </a:rPr>
              <a:t>】</a:t>
            </a:r>
            <a:r>
              <a:rPr lang="en-US" altLang="zh-CN" b="1" dirty="0" err="1">
                <a:solidFill>
                  <a:schemeClr val="tx1"/>
                </a:solidFill>
              </a:rPr>
              <a:t>ACMINFO【http</a:t>
            </a:r>
            <a:r>
              <a:rPr lang="en-US" altLang="zh-CN" b="1" dirty="0">
                <a:solidFill>
                  <a:schemeClr val="tx1"/>
                </a:solidFill>
              </a:rPr>
              <a:t>://acmicpc.info/ ACM/ICPC】</a:t>
            </a:r>
            <a:r>
              <a:rPr lang="zh-CN" altLang="en-US" b="1" dirty="0">
                <a:solidFill>
                  <a:schemeClr val="tx1"/>
                </a:solidFill>
              </a:rPr>
              <a:t>：信息站，比赛信息，题解</a:t>
            </a:r>
            <a:endParaRPr lang="zh-CN" altLang="en-US" b="1" dirty="0">
              <a:solidFill>
                <a:schemeClr val="tx1"/>
              </a:solidFill>
            </a:endParaRPr>
          </a:p>
        </p:txBody>
      </p:sp>
    </p:spTree>
    <p:extLst>
      <p:ext uri="{BB962C8B-B14F-4D97-AF65-F5344CB8AC3E}">
        <p14:creationId xmlns:p14="http://schemas.microsoft.com/office/powerpoint/2010/main" val="2615398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推荐书籍、博客</a:t>
            </a:r>
          </a:p>
        </p:txBody>
      </p:sp>
      <p:sp>
        <p:nvSpPr>
          <p:cNvPr id="3" name="内容占位符 2"/>
          <p:cNvSpPr>
            <a:spLocks noGrp="1"/>
          </p:cNvSpPr>
          <p:nvPr>
            <p:ph idx="1"/>
          </p:nvPr>
        </p:nvSpPr>
        <p:spPr/>
        <p:txBody>
          <a:bodyPr>
            <a:normAutofit lnSpcReduction="10000"/>
          </a:bodyPr>
          <a:lstStyle/>
          <a:p>
            <a:pPr>
              <a:buFont typeface="Wingdings" panose="05000000000000000000" pitchFamily="2" charset="2"/>
              <a:buChar char="l"/>
            </a:pPr>
            <a:r>
              <a:rPr lang="zh-CN" altLang="en-US" sz="2400" b="1" dirty="0">
                <a:solidFill>
                  <a:schemeClr val="tx1"/>
                </a:solidFill>
              </a:rPr>
              <a:t> 书籍：</a:t>
            </a:r>
            <a:endParaRPr lang="en-US" altLang="zh-CN" sz="2400" b="1" dirty="0">
              <a:solidFill>
                <a:schemeClr val="tx1"/>
              </a:solidFill>
            </a:endParaRPr>
          </a:p>
          <a:p>
            <a:r>
              <a:rPr lang="zh-CN" altLang="en-US" sz="2400" b="1" dirty="0">
                <a:solidFill>
                  <a:schemeClr val="tx1"/>
                </a:solidFill>
              </a:rPr>
              <a:t>数据结构：严蔚敏 </a:t>
            </a:r>
            <a:r>
              <a:rPr lang="en-US" altLang="zh-CN" sz="2400" b="1" dirty="0">
                <a:solidFill>
                  <a:schemeClr val="tx1"/>
                </a:solidFill>
              </a:rPr>
              <a:t>《</a:t>
            </a:r>
            <a:r>
              <a:rPr lang="zh-CN" altLang="en-US" sz="2400" b="1" dirty="0">
                <a:solidFill>
                  <a:schemeClr val="tx1"/>
                </a:solidFill>
              </a:rPr>
              <a:t>数据结构</a:t>
            </a:r>
            <a:r>
              <a:rPr lang="en-US" altLang="zh-CN" sz="2400" b="1" dirty="0">
                <a:solidFill>
                  <a:schemeClr val="tx1"/>
                </a:solidFill>
              </a:rPr>
              <a:t>》</a:t>
            </a:r>
          </a:p>
          <a:p>
            <a:r>
              <a:rPr lang="zh-CN" altLang="en-US" sz="2400" b="1" dirty="0">
                <a:solidFill>
                  <a:schemeClr val="tx1"/>
                </a:solidFill>
              </a:rPr>
              <a:t>算法：</a:t>
            </a:r>
            <a:r>
              <a:rPr lang="en-US" altLang="zh-CN" sz="2400" b="1" dirty="0">
                <a:solidFill>
                  <a:schemeClr val="tx1"/>
                </a:solidFill>
              </a:rPr>
              <a:t>《</a:t>
            </a:r>
            <a:r>
              <a:rPr lang="zh-CN" altLang="en-US" sz="2400" b="1" dirty="0">
                <a:solidFill>
                  <a:schemeClr val="tx1"/>
                </a:solidFill>
              </a:rPr>
              <a:t>算法导论</a:t>
            </a:r>
            <a:r>
              <a:rPr lang="en-US" altLang="zh-CN" sz="2400" b="1" dirty="0">
                <a:solidFill>
                  <a:schemeClr val="tx1"/>
                </a:solidFill>
              </a:rPr>
              <a:t>》</a:t>
            </a:r>
          </a:p>
          <a:p>
            <a:r>
              <a:rPr lang="en-US" altLang="zh-CN" sz="2400" b="1" dirty="0">
                <a:solidFill>
                  <a:schemeClr val="tx1"/>
                </a:solidFill>
              </a:rPr>
              <a:t>C</a:t>
            </a:r>
            <a:r>
              <a:rPr lang="zh-CN" altLang="en-US" sz="2400" b="1" dirty="0">
                <a:solidFill>
                  <a:schemeClr val="tx1"/>
                </a:solidFill>
              </a:rPr>
              <a:t>语言：</a:t>
            </a:r>
            <a:r>
              <a:rPr lang="en-US" altLang="zh-CN" sz="2400" b="1" dirty="0">
                <a:solidFill>
                  <a:schemeClr val="tx1"/>
                </a:solidFill>
              </a:rPr>
              <a:t>C</a:t>
            </a:r>
            <a:r>
              <a:rPr lang="zh-CN" altLang="en-US" sz="2400" b="1" dirty="0">
                <a:solidFill>
                  <a:schemeClr val="tx1"/>
                </a:solidFill>
              </a:rPr>
              <a:t>语言大学教程    </a:t>
            </a:r>
            <a:r>
              <a:rPr lang="en-US" altLang="zh-CN" sz="2400" b="1" dirty="0">
                <a:solidFill>
                  <a:schemeClr val="tx1"/>
                </a:solidFill>
              </a:rPr>
              <a:t>C Primer Plus   C</a:t>
            </a:r>
            <a:r>
              <a:rPr lang="zh-CN" altLang="en-US" sz="2400" b="1" dirty="0">
                <a:solidFill>
                  <a:schemeClr val="tx1"/>
                </a:solidFill>
              </a:rPr>
              <a:t>和指针</a:t>
            </a:r>
            <a:endParaRPr lang="en-US" altLang="zh-CN" sz="2400" b="1" dirty="0">
              <a:solidFill>
                <a:schemeClr val="tx1"/>
              </a:solidFill>
            </a:endParaRPr>
          </a:p>
          <a:p>
            <a:endParaRPr lang="en-US" altLang="zh-CN" sz="2400" b="1" dirty="0">
              <a:solidFill>
                <a:schemeClr val="tx1"/>
              </a:solidFill>
            </a:endParaRPr>
          </a:p>
          <a:p>
            <a:pPr>
              <a:buFont typeface="Wingdings" panose="05000000000000000000" pitchFamily="2" charset="2"/>
              <a:buChar char="l"/>
            </a:pPr>
            <a:r>
              <a:rPr lang="zh-CN" altLang="en-US" sz="2400" b="1" dirty="0">
                <a:solidFill>
                  <a:schemeClr val="tx1"/>
                </a:solidFill>
              </a:rPr>
              <a:t> 博客：</a:t>
            </a:r>
            <a:endParaRPr lang="en-US" altLang="zh-CN" sz="2400" b="1" dirty="0">
              <a:solidFill>
                <a:schemeClr val="tx1"/>
              </a:solidFill>
            </a:endParaRPr>
          </a:p>
          <a:p>
            <a:r>
              <a:rPr lang="en-US" altLang="zh-CN" sz="2400" b="1" dirty="0">
                <a:solidFill>
                  <a:schemeClr val="tx1"/>
                </a:solidFill>
                <a:hlinkClick r:id="rId2"/>
              </a:rPr>
              <a:t>http://blog.csdn.net/morewindows</a:t>
            </a:r>
            <a:endParaRPr lang="en-US" altLang="zh-CN" sz="2400" b="1" dirty="0">
              <a:solidFill>
                <a:schemeClr val="tx1"/>
              </a:solidFill>
            </a:endParaRPr>
          </a:p>
          <a:p>
            <a:br>
              <a:rPr lang="en-US" altLang="zh-CN" sz="2400" b="1" dirty="0">
                <a:solidFill>
                  <a:schemeClr val="tx1"/>
                </a:solidFill>
              </a:rPr>
            </a:br>
            <a:r>
              <a:rPr lang="en-US" altLang="zh-CN" sz="2400" b="1" dirty="0">
                <a:solidFill>
                  <a:schemeClr val="tx1"/>
                </a:solidFill>
                <a:hlinkClick r:id="rId3"/>
              </a:rPr>
              <a:t>http://blog.csdn.net/insistgogo/article/details/8579597</a:t>
            </a:r>
            <a:endParaRPr lang="zh-CN" altLang="en-US" sz="2400" b="1" dirty="0">
              <a:solidFill>
                <a:schemeClr val="tx1"/>
              </a:solidFill>
            </a:endParaRPr>
          </a:p>
        </p:txBody>
      </p:sp>
    </p:spTree>
    <p:extLst>
      <p:ext uri="{BB962C8B-B14F-4D97-AF65-F5344CB8AC3E}">
        <p14:creationId xmlns:p14="http://schemas.microsoft.com/office/powerpoint/2010/main" val="4107833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训练环境</a:t>
            </a:r>
          </a:p>
        </p:txBody>
      </p:sp>
      <p:sp>
        <p:nvSpPr>
          <p:cNvPr id="3" name="内容占位符 2"/>
          <p:cNvSpPr>
            <a:spLocks noGrp="1"/>
          </p:cNvSpPr>
          <p:nvPr>
            <p:ph idx="1"/>
          </p:nvPr>
        </p:nvSpPr>
        <p:spPr/>
        <p:txBody>
          <a:bodyPr>
            <a:normAutofit/>
          </a:bodyPr>
          <a:lstStyle/>
          <a:p>
            <a:r>
              <a:rPr lang="zh-CN" altLang="en-US" sz="2400" b="1" dirty="0"/>
              <a:t>操作系统：</a:t>
            </a:r>
            <a:r>
              <a:rPr lang="en-US" altLang="zh-CN" sz="2400" b="1" dirty="0"/>
              <a:t>Win7</a:t>
            </a:r>
            <a:r>
              <a:rPr lang="zh-CN" altLang="en-US" sz="2400" b="1" dirty="0"/>
              <a:t>、</a:t>
            </a:r>
            <a:r>
              <a:rPr lang="en-US" altLang="zh-CN" sz="2400" b="1" dirty="0"/>
              <a:t>CodeBlocks16.01</a:t>
            </a:r>
          </a:p>
          <a:p>
            <a:r>
              <a:rPr lang="zh-CN" altLang="en-US" sz="2400" b="1" dirty="0"/>
              <a:t>编程语言：</a:t>
            </a:r>
            <a:r>
              <a:rPr lang="en-US" altLang="zh-CN" sz="2400" b="1" dirty="0"/>
              <a:t>C</a:t>
            </a:r>
            <a:r>
              <a:rPr lang="zh-CN" altLang="en-US" sz="2400" b="1" dirty="0"/>
              <a:t>（</a:t>
            </a:r>
            <a:r>
              <a:rPr lang="en-US" altLang="zh-CN" sz="2400" b="1" dirty="0"/>
              <a:t>C++</a:t>
            </a:r>
            <a:r>
              <a:rPr lang="zh-CN" altLang="en-US" sz="2400" b="1" dirty="0"/>
              <a:t>）</a:t>
            </a:r>
          </a:p>
        </p:txBody>
      </p:sp>
    </p:spTree>
    <p:extLst>
      <p:ext uri="{BB962C8B-B14F-4D97-AF65-F5344CB8AC3E}">
        <p14:creationId xmlns:p14="http://schemas.microsoft.com/office/powerpoint/2010/main" val="1138732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训练计划</a:t>
            </a:r>
          </a:p>
        </p:txBody>
      </p:sp>
      <p:sp>
        <p:nvSpPr>
          <p:cNvPr id="3" name="内容占位符 2"/>
          <p:cNvSpPr>
            <a:spLocks noGrp="1"/>
          </p:cNvSpPr>
          <p:nvPr>
            <p:ph idx="1"/>
          </p:nvPr>
        </p:nvSpPr>
        <p:spPr>
          <a:xfrm>
            <a:off x="743361" y="1737361"/>
            <a:ext cx="7623399" cy="4281891"/>
          </a:xfrm>
        </p:spPr>
        <p:txBody>
          <a:bodyPr>
            <a:normAutofit lnSpcReduction="10000"/>
          </a:bodyPr>
          <a:lstStyle/>
          <a:p>
            <a:pPr>
              <a:buFont typeface="Wingdings" panose="05000000000000000000" pitchFamily="2" charset="2"/>
              <a:buChar char="l"/>
            </a:pPr>
            <a:r>
              <a:rPr lang="zh-CN" altLang="en-US" b="1" dirty="0">
                <a:solidFill>
                  <a:schemeClr val="tx1"/>
                </a:solidFill>
              </a:rPr>
              <a:t> 寒假前：</a:t>
            </a:r>
            <a:endParaRPr lang="en-US" altLang="zh-CN" b="1" dirty="0">
              <a:solidFill>
                <a:schemeClr val="tx1"/>
              </a:solidFill>
            </a:endParaRPr>
          </a:p>
          <a:p>
            <a:r>
              <a:rPr lang="zh-CN" altLang="en-US" b="1" dirty="0">
                <a:solidFill>
                  <a:schemeClr val="tx1"/>
                </a:solidFill>
              </a:rPr>
              <a:t>    必须过</a:t>
            </a:r>
            <a:r>
              <a:rPr lang="en-US" altLang="zh-CN" b="1" dirty="0">
                <a:solidFill>
                  <a:schemeClr val="tx1"/>
                </a:solidFill>
              </a:rPr>
              <a:t>C</a:t>
            </a:r>
            <a:r>
              <a:rPr lang="zh-CN" altLang="en-US" b="1" dirty="0">
                <a:solidFill>
                  <a:schemeClr val="tx1"/>
                </a:solidFill>
              </a:rPr>
              <a:t>语言关：做到</a:t>
            </a:r>
            <a:r>
              <a:rPr lang="en-US" altLang="zh-CN" b="1" dirty="0">
                <a:solidFill>
                  <a:schemeClr val="tx1"/>
                </a:solidFill>
              </a:rPr>
              <a:t>C</a:t>
            </a:r>
            <a:r>
              <a:rPr lang="zh-CN" altLang="en-US" b="1" dirty="0">
                <a:solidFill>
                  <a:schemeClr val="tx1"/>
                </a:solidFill>
              </a:rPr>
              <a:t>语言语法无障碍，能灵活应用并掌握一定的简单的算法思想</a:t>
            </a:r>
            <a:endParaRPr lang="en-US" altLang="zh-CN" b="1" dirty="0">
              <a:solidFill>
                <a:schemeClr val="tx1"/>
              </a:solidFill>
            </a:endParaRPr>
          </a:p>
          <a:p>
            <a:pPr>
              <a:buFont typeface="Wingdings" panose="05000000000000000000" pitchFamily="2" charset="2"/>
              <a:buChar char="l"/>
            </a:pPr>
            <a:r>
              <a:rPr lang="en-US" altLang="zh-CN" b="1" dirty="0">
                <a:solidFill>
                  <a:schemeClr val="tx1"/>
                </a:solidFill>
              </a:rPr>
              <a:t> </a:t>
            </a:r>
            <a:r>
              <a:rPr lang="zh-CN" altLang="en-US" b="1" dirty="0">
                <a:solidFill>
                  <a:schemeClr val="tx1"/>
                </a:solidFill>
              </a:rPr>
              <a:t>寒假期间：</a:t>
            </a:r>
            <a:endParaRPr lang="en-US" altLang="zh-CN" b="1" dirty="0">
              <a:solidFill>
                <a:schemeClr val="tx1"/>
              </a:solidFill>
            </a:endParaRPr>
          </a:p>
          <a:p>
            <a:pPr marL="0" indent="0">
              <a:buNone/>
            </a:pPr>
            <a:r>
              <a:rPr lang="en-US" altLang="zh-CN" b="1" dirty="0">
                <a:solidFill>
                  <a:schemeClr val="tx1"/>
                </a:solidFill>
              </a:rPr>
              <a:t>    </a:t>
            </a:r>
            <a:r>
              <a:rPr lang="zh-CN" altLang="en-US" b="1" dirty="0">
                <a:solidFill>
                  <a:schemeClr val="tx1"/>
                </a:solidFill>
              </a:rPr>
              <a:t>学习数据结构和一般算法</a:t>
            </a:r>
            <a:endParaRPr lang="en-US" altLang="zh-CN" b="1" dirty="0">
              <a:solidFill>
                <a:schemeClr val="tx1"/>
              </a:solidFill>
            </a:endParaRPr>
          </a:p>
          <a:p>
            <a:pPr>
              <a:buFont typeface="Wingdings" panose="05000000000000000000" pitchFamily="2" charset="2"/>
              <a:buChar char="l"/>
            </a:pPr>
            <a:r>
              <a:rPr lang="en-US" altLang="zh-CN" b="1" dirty="0">
                <a:solidFill>
                  <a:schemeClr val="tx1"/>
                </a:solidFill>
              </a:rPr>
              <a:t> </a:t>
            </a:r>
            <a:r>
              <a:rPr lang="zh-CN" altLang="en-US" b="1" dirty="0">
                <a:solidFill>
                  <a:schemeClr val="tx1"/>
                </a:solidFill>
              </a:rPr>
              <a:t>下学期：</a:t>
            </a:r>
            <a:endParaRPr lang="en-US" altLang="zh-CN" b="1" dirty="0">
              <a:solidFill>
                <a:schemeClr val="tx1"/>
              </a:solidFill>
            </a:endParaRPr>
          </a:p>
          <a:p>
            <a:pPr marL="0" indent="0">
              <a:buNone/>
            </a:pPr>
            <a:r>
              <a:rPr lang="en-US" altLang="zh-CN" b="1" dirty="0">
                <a:solidFill>
                  <a:schemeClr val="tx1"/>
                </a:solidFill>
              </a:rPr>
              <a:t>    </a:t>
            </a:r>
            <a:r>
              <a:rPr lang="zh-CN" altLang="en-US" b="1" dirty="0">
                <a:solidFill>
                  <a:schemeClr val="tx1"/>
                </a:solidFill>
              </a:rPr>
              <a:t>学习高级数据结构和有难度的算法</a:t>
            </a:r>
            <a:endParaRPr lang="en-US" altLang="zh-CN" b="1" dirty="0">
              <a:solidFill>
                <a:schemeClr val="tx1"/>
              </a:solidFill>
            </a:endParaRPr>
          </a:p>
          <a:p>
            <a:r>
              <a:rPr lang="zh-CN" altLang="en-US" b="1" dirty="0">
                <a:solidFill>
                  <a:schemeClr val="tx1"/>
                </a:solidFill>
              </a:rPr>
              <a:t>期间配合资料中的题目和</a:t>
            </a:r>
            <a:r>
              <a:rPr lang="en-US" altLang="zh-CN" b="1" dirty="0">
                <a:solidFill>
                  <a:schemeClr val="tx1"/>
                </a:solidFill>
              </a:rPr>
              <a:t>OJ</a:t>
            </a:r>
            <a:r>
              <a:rPr lang="zh-CN" altLang="en-US" b="1" dirty="0">
                <a:solidFill>
                  <a:schemeClr val="tx1"/>
                </a:solidFill>
              </a:rPr>
              <a:t>刷题。</a:t>
            </a:r>
            <a:endParaRPr lang="en-US" altLang="zh-CN" b="1" dirty="0">
              <a:solidFill>
                <a:schemeClr val="tx1"/>
              </a:solidFill>
            </a:endParaRPr>
          </a:p>
          <a:p>
            <a:r>
              <a:rPr lang="zh-CN" altLang="en-US" b="1" dirty="0">
                <a:solidFill>
                  <a:schemeClr val="tx1"/>
                </a:solidFill>
              </a:rPr>
              <a:t>说明：必须扎实掌握知识基础才能有效的刷题，必须有足够程序的练习才能保障知识基础的扎实掌握。编写的每个程序都必须分析时间、空间复杂度。</a:t>
            </a:r>
          </a:p>
        </p:txBody>
      </p:sp>
    </p:spTree>
    <p:extLst>
      <p:ext uri="{BB962C8B-B14F-4D97-AF65-F5344CB8AC3E}">
        <p14:creationId xmlns:p14="http://schemas.microsoft.com/office/powerpoint/2010/main" val="4038393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70336" y="89252"/>
            <a:ext cx="7543800" cy="1450757"/>
          </a:xfrm>
        </p:spPr>
        <p:txBody>
          <a:bodyPr/>
          <a:lstStyle/>
          <a:p>
            <a:r>
              <a:rPr lang="en-US" altLang="zh-CN" b="1" dirty="0">
                <a:solidFill>
                  <a:schemeClr val="tx1"/>
                </a:solidFill>
              </a:rPr>
              <a:t>ACM</a:t>
            </a:r>
            <a:r>
              <a:rPr lang="zh-CN" altLang="en-US" b="1" dirty="0">
                <a:solidFill>
                  <a:schemeClr val="tx1"/>
                </a:solidFill>
              </a:rPr>
              <a:t>程序设计大赛简介</a:t>
            </a:r>
          </a:p>
        </p:txBody>
      </p:sp>
      <p:sp>
        <p:nvSpPr>
          <p:cNvPr id="3" name="内容占位符 2"/>
          <p:cNvSpPr>
            <a:spLocks noGrp="1"/>
          </p:cNvSpPr>
          <p:nvPr>
            <p:ph idx="1"/>
          </p:nvPr>
        </p:nvSpPr>
        <p:spPr>
          <a:xfrm>
            <a:off x="421019" y="1674706"/>
            <a:ext cx="8071718" cy="4495854"/>
          </a:xfrm>
        </p:spPr>
        <p:txBody>
          <a:bodyPr>
            <a:normAutofit/>
          </a:bodyPr>
          <a:lstStyle/>
          <a:p>
            <a:pPr marL="0" indent="90488">
              <a:lnSpc>
                <a:spcPct val="120000"/>
              </a:lnSpc>
              <a:spcBef>
                <a:spcPts val="0"/>
              </a:spcBef>
              <a:spcAft>
                <a:spcPts val="0"/>
              </a:spcAft>
              <a:buFont typeface="Wingdings" panose="05000000000000000000" pitchFamily="2" charset="2"/>
              <a:buChar char="l"/>
            </a:pPr>
            <a:r>
              <a:rPr lang="zh-CN" altLang="en-US" b="1" dirty="0">
                <a:solidFill>
                  <a:schemeClr val="tx1"/>
                </a:solidFill>
              </a:rPr>
              <a:t>  概况：</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             ACM</a:t>
            </a:r>
            <a:r>
              <a:rPr lang="zh-CN" altLang="en-US" b="1" dirty="0">
                <a:solidFill>
                  <a:schemeClr val="tx1"/>
                </a:solidFill>
              </a:rPr>
              <a:t>程序设计大赛是大学级别最高的脑力竞赛，素来被冠以</a:t>
            </a:r>
            <a:r>
              <a:rPr lang="en-US" altLang="zh-CN" b="1" dirty="0">
                <a:solidFill>
                  <a:schemeClr val="tx1"/>
                </a:solidFill>
              </a:rPr>
              <a:t>"</a:t>
            </a:r>
            <a:r>
              <a:rPr lang="zh-CN" altLang="en-US" b="1" dirty="0">
                <a:solidFill>
                  <a:schemeClr val="tx1"/>
                </a:solidFill>
              </a:rPr>
              <a:t>程序设计的奥林匹克</a:t>
            </a:r>
            <a:r>
              <a:rPr lang="en-US" altLang="zh-CN" b="1" dirty="0">
                <a:solidFill>
                  <a:schemeClr val="tx1"/>
                </a:solidFill>
              </a:rPr>
              <a:t>"</a:t>
            </a:r>
            <a:r>
              <a:rPr lang="zh-CN" altLang="en-US" b="1" dirty="0">
                <a:solidFill>
                  <a:schemeClr val="tx1"/>
                </a:solidFill>
              </a:rPr>
              <a:t>的尊称。 始于</a:t>
            </a:r>
            <a:r>
              <a:rPr lang="en-US" altLang="zh-CN" b="1" dirty="0">
                <a:solidFill>
                  <a:schemeClr val="tx1"/>
                </a:solidFill>
              </a:rPr>
              <a:t>1970</a:t>
            </a:r>
            <a:r>
              <a:rPr lang="zh-CN" altLang="en-US" b="1" dirty="0">
                <a:solidFill>
                  <a:schemeClr val="tx1"/>
                </a:solidFill>
              </a:rPr>
              <a:t>年，是全球大学生计算机程序能力竞赛活动中最有影响的一项赛事，是全球历史最悠久、规模最大且最负盛名的程序设计竞赛。</a:t>
            </a:r>
            <a:r>
              <a:rPr lang="en-US" altLang="zh-CN" b="1" dirty="0">
                <a:solidFill>
                  <a:schemeClr val="tx1"/>
                </a:solidFill>
              </a:rPr>
              <a:t>1997</a:t>
            </a:r>
            <a:r>
              <a:rPr lang="zh-CN" altLang="en-US" b="1" dirty="0">
                <a:solidFill>
                  <a:schemeClr val="tx1"/>
                </a:solidFill>
              </a:rPr>
              <a:t>年，</a:t>
            </a:r>
            <a:r>
              <a:rPr lang="en-US" altLang="zh-CN" b="1" dirty="0">
                <a:solidFill>
                  <a:schemeClr val="tx1"/>
                </a:solidFill>
                <a:hlinkClick r:id="rId2"/>
              </a:rPr>
              <a:t>IBM</a:t>
            </a:r>
            <a:r>
              <a:rPr lang="zh-CN" altLang="en-US" b="1" dirty="0">
                <a:solidFill>
                  <a:schemeClr val="tx1"/>
                </a:solidFill>
              </a:rPr>
              <a:t>成为竞赛的赞助方。</a:t>
            </a:r>
            <a:r>
              <a:rPr lang="en-US" altLang="zh-CN" b="1" dirty="0">
                <a:solidFill>
                  <a:schemeClr val="tx1"/>
                </a:solidFill>
              </a:rPr>
              <a:t>IBM</a:t>
            </a:r>
            <a:r>
              <a:rPr lang="zh-CN" altLang="en-US" b="1" dirty="0">
                <a:solidFill>
                  <a:schemeClr val="tx1"/>
                </a:solidFill>
              </a:rPr>
              <a:t>的加盟促使竞赛的规模扩大了七倍。</a:t>
            </a:r>
            <a:endParaRPr lang="en-US" altLang="zh-CN" b="1" dirty="0">
              <a:solidFill>
                <a:schemeClr val="tx1"/>
              </a:solidFill>
            </a:endParaRPr>
          </a:p>
          <a:p>
            <a:pPr marL="0" indent="90488">
              <a:lnSpc>
                <a:spcPct val="120000"/>
              </a:lnSpc>
              <a:spcBef>
                <a:spcPts val="0"/>
              </a:spcBef>
              <a:spcAft>
                <a:spcPts val="0"/>
              </a:spcAft>
              <a:buFont typeface="Wingdings" panose="05000000000000000000" pitchFamily="2" charset="2"/>
              <a:buChar char="l"/>
            </a:pPr>
            <a:r>
              <a:rPr lang="zh-CN" altLang="en-US" b="1" dirty="0">
                <a:solidFill>
                  <a:schemeClr val="tx1"/>
                </a:solidFill>
              </a:rPr>
              <a:t>  组织：</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        </a:t>
            </a:r>
            <a:r>
              <a:rPr lang="zh-CN" altLang="en-US" b="1" dirty="0">
                <a:solidFill>
                  <a:schemeClr val="tx1"/>
                </a:solidFill>
              </a:rPr>
              <a:t>竞赛在由各高等院校派出的</a:t>
            </a:r>
            <a:r>
              <a:rPr lang="en-US" altLang="zh-CN" b="1" dirty="0">
                <a:solidFill>
                  <a:schemeClr val="tx1"/>
                </a:solidFill>
              </a:rPr>
              <a:t>3</a:t>
            </a:r>
            <a:r>
              <a:rPr lang="zh-CN" altLang="en-US" b="1" dirty="0">
                <a:solidFill>
                  <a:schemeClr val="tx1"/>
                </a:solidFill>
              </a:rPr>
              <a:t>人一组的队伍间进行，分两个级别。参赛队应首先参加每年</a:t>
            </a:r>
            <a:r>
              <a:rPr lang="en-US" altLang="zh-CN" b="1" dirty="0">
                <a:solidFill>
                  <a:schemeClr val="tx1"/>
                </a:solidFill>
              </a:rPr>
              <a:t>9</a:t>
            </a:r>
            <a:r>
              <a:rPr lang="zh-CN" altLang="en-US" b="1" dirty="0">
                <a:solidFill>
                  <a:schemeClr val="tx1"/>
                </a:solidFill>
              </a:rPr>
              <a:t>月至</a:t>
            </a:r>
            <a:r>
              <a:rPr lang="en-US" altLang="zh-CN" b="1" dirty="0">
                <a:solidFill>
                  <a:schemeClr val="tx1"/>
                </a:solidFill>
              </a:rPr>
              <a:t>11</a:t>
            </a:r>
            <a:r>
              <a:rPr lang="zh-CN" altLang="en-US" b="1" dirty="0">
                <a:solidFill>
                  <a:schemeClr val="tx1"/>
                </a:solidFill>
              </a:rPr>
              <a:t>月在世界各地举行的“区域竞赛</a:t>
            </a:r>
            <a:r>
              <a:rPr lang="en-US" altLang="zh-CN" b="1" dirty="0">
                <a:solidFill>
                  <a:schemeClr val="tx1"/>
                </a:solidFill>
              </a:rPr>
              <a:t>(</a:t>
            </a:r>
            <a:r>
              <a:rPr lang="en-US" altLang="zh-CN" b="1" dirty="0" err="1">
                <a:solidFill>
                  <a:schemeClr val="tx1"/>
                </a:solidFill>
              </a:rPr>
              <a:t>regionalcontest</a:t>
            </a:r>
            <a:r>
              <a:rPr lang="en-US" altLang="zh-CN" b="1" dirty="0">
                <a:solidFill>
                  <a:schemeClr val="tx1"/>
                </a:solidFill>
              </a:rPr>
              <a:t>)”</a:t>
            </a:r>
            <a:r>
              <a:rPr lang="zh-CN" altLang="en-US" b="1" dirty="0">
                <a:solidFill>
                  <a:schemeClr val="tx1"/>
                </a:solidFill>
              </a:rPr>
              <a:t>。各区域竞赛得分最高的队伍自动进入第二年</a:t>
            </a:r>
            <a:r>
              <a:rPr lang="en-US" altLang="zh-CN" b="1" dirty="0">
                <a:solidFill>
                  <a:schemeClr val="tx1"/>
                </a:solidFill>
              </a:rPr>
              <a:t>3</a:t>
            </a:r>
            <a:r>
              <a:rPr lang="zh-CN" altLang="en-US" b="1" dirty="0">
                <a:solidFill>
                  <a:schemeClr val="tx1"/>
                </a:solidFill>
              </a:rPr>
              <a:t>月在美国举行的“决赛</a:t>
            </a:r>
            <a:r>
              <a:rPr lang="en-US" altLang="zh-CN" b="1" dirty="0">
                <a:solidFill>
                  <a:schemeClr val="tx1"/>
                </a:solidFill>
              </a:rPr>
              <a:t>(</a:t>
            </a:r>
            <a:r>
              <a:rPr lang="en-US" altLang="zh-CN" b="1" dirty="0" err="1">
                <a:solidFill>
                  <a:schemeClr val="tx1"/>
                </a:solidFill>
              </a:rPr>
              <a:t>finalcontest</a:t>
            </a:r>
            <a:r>
              <a:rPr lang="en-US" altLang="zh-CN" b="1" dirty="0">
                <a:solidFill>
                  <a:schemeClr val="tx1"/>
                </a:solidFill>
              </a:rPr>
              <a:t>)”</a:t>
            </a:r>
            <a:r>
              <a:rPr lang="zh-CN" altLang="en-US" b="1" dirty="0">
                <a:solidFill>
                  <a:schemeClr val="tx1"/>
                </a:solidFill>
              </a:rPr>
              <a:t>，其它的高分队伍也有可能被邀请参加决赛。</a:t>
            </a:r>
            <a:endParaRPr lang="zh-CN" altLang="en-US" dirty="0"/>
          </a:p>
        </p:txBody>
      </p:sp>
    </p:spTree>
    <p:extLst>
      <p:ext uri="{BB962C8B-B14F-4D97-AF65-F5344CB8AC3E}">
        <p14:creationId xmlns:p14="http://schemas.microsoft.com/office/powerpoint/2010/main" val="3669179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集训注意事项</a:t>
            </a:r>
          </a:p>
        </p:txBody>
      </p:sp>
      <p:sp>
        <p:nvSpPr>
          <p:cNvPr id="3" name="内容占位符 2"/>
          <p:cNvSpPr>
            <a:spLocks noGrp="1"/>
          </p:cNvSpPr>
          <p:nvPr>
            <p:ph idx="1"/>
          </p:nvPr>
        </p:nvSpPr>
        <p:spPr>
          <a:xfrm>
            <a:off x="513118" y="1737361"/>
            <a:ext cx="8150658" cy="4341097"/>
          </a:xfrm>
        </p:spPr>
        <p:txBody>
          <a:bodyPr>
            <a:normAutofit fontScale="70000" lnSpcReduction="20000"/>
          </a:bodyPr>
          <a:lstStyle/>
          <a:p>
            <a:pPr>
              <a:lnSpc>
                <a:spcPct val="120000"/>
              </a:lnSpc>
              <a:spcBef>
                <a:spcPts val="0"/>
              </a:spcBef>
              <a:spcAft>
                <a:spcPts val="0"/>
              </a:spcAft>
            </a:pPr>
            <a:r>
              <a:rPr lang="en-US" altLang="zh-CN" sz="2400" b="1" dirty="0">
                <a:solidFill>
                  <a:schemeClr val="tx1"/>
                </a:solidFill>
              </a:rPr>
              <a:t>      </a:t>
            </a:r>
            <a:r>
              <a:rPr lang="zh-CN" altLang="zh-CN" sz="2400" b="1" dirty="0">
                <a:solidFill>
                  <a:schemeClr val="tx1"/>
                </a:solidFill>
              </a:rPr>
              <a:t>各位同学，为了大家人身安全，为了机房的安全，为了能给大家提供一个好的学习训练环境，为了能在省赛中取得较好的成绩，请大家注意以下几点：</a:t>
            </a:r>
          </a:p>
          <a:p>
            <a:pPr lvl="0">
              <a:lnSpc>
                <a:spcPct val="120000"/>
              </a:lnSpc>
              <a:spcBef>
                <a:spcPts val="0"/>
              </a:spcBef>
              <a:spcAft>
                <a:spcPts val="0"/>
              </a:spcAft>
            </a:pPr>
            <a:r>
              <a:rPr lang="en-US" altLang="zh-CN" sz="2400" b="1" dirty="0">
                <a:solidFill>
                  <a:schemeClr val="tx1"/>
                </a:solidFill>
              </a:rPr>
              <a:t>1</a:t>
            </a:r>
            <a:r>
              <a:rPr lang="zh-CN" altLang="en-US" sz="2400" b="1" dirty="0">
                <a:solidFill>
                  <a:schemeClr val="tx1"/>
                </a:solidFill>
              </a:rPr>
              <a:t>、</a:t>
            </a:r>
            <a:r>
              <a:rPr lang="zh-CN" altLang="zh-CN" sz="2400" b="1" dirty="0">
                <a:solidFill>
                  <a:schemeClr val="tx1"/>
                </a:solidFill>
              </a:rPr>
              <a:t>每天都要填写开放记录；</a:t>
            </a:r>
          </a:p>
          <a:p>
            <a:pPr lvl="0">
              <a:lnSpc>
                <a:spcPct val="120000"/>
              </a:lnSpc>
              <a:spcBef>
                <a:spcPts val="0"/>
              </a:spcBef>
              <a:spcAft>
                <a:spcPts val="0"/>
              </a:spcAft>
            </a:pPr>
            <a:r>
              <a:rPr lang="en-US" altLang="zh-CN" sz="2400" b="1" dirty="0">
                <a:solidFill>
                  <a:schemeClr val="tx1"/>
                </a:solidFill>
              </a:rPr>
              <a:t>2</a:t>
            </a:r>
            <a:r>
              <a:rPr lang="zh-CN" altLang="en-US" sz="2400" b="1" dirty="0">
                <a:solidFill>
                  <a:schemeClr val="tx1"/>
                </a:solidFill>
              </a:rPr>
              <a:t>、</a:t>
            </a:r>
            <a:r>
              <a:rPr lang="zh-CN" altLang="zh-CN" sz="2400" b="1" dirty="0">
                <a:solidFill>
                  <a:schemeClr val="tx1"/>
                </a:solidFill>
              </a:rPr>
              <a:t>注意门窗水电及安全；</a:t>
            </a:r>
          </a:p>
          <a:p>
            <a:pPr lvl="0">
              <a:lnSpc>
                <a:spcPct val="120000"/>
              </a:lnSpc>
              <a:spcBef>
                <a:spcPts val="0"/>
              </a:spcBef>
              <a:spcAft>
                <a:spcPts val="0"/>
              </a:spcAft>
            </a:pPr>
            <a:r>
              <a:rPr lang="en-US" altLang="zh-CN" sz="2400" b="1" dirty="0">
                <a:solidFill>
                  <a:schemeClr val="tx1"/>
                </a:solidFill>
              </a:rPr>
              <a:t>3</a:t>
            </a:r>
            <a:r>
              <a:rPr lang="zh-CN" altLang="en-US" sz="2400" b="1" dirty="0">
                <a:solidFill>
                  <a:schemeClr val="tx1"/>
                </a:solidFill>
              </a:rPr>
              <a:t>、</a:t>
            </a:r>
            <a:r>
              <a:rPr lang="zh-CN" altLang="zh-CN" sz="2400" b="1" dirty="0">
                <a:solidFill>
                  <a:schemeClr val="tx1"/>
                </a:solidFill>
              </a:rPr>
              <a:t>注意卫生，机房的卫生要轮流值日，不要在机房吃东西，不要往机房带垃圾；</a:t>
            </a:r>
          </a:p>
          <a:p>
            <a:pPr lvl="0">
              <a:lnSpc>
                <a:spcPct val="120000"/>
              </a:lnSpc>
              <a:spcBef>
                <a:spcPts val="0"/>
              </a:spcBef>
              <a:spcAft>
                <a:spcPts val="0"/>
              </a:spcAft>
            </a:pPr>
            <a:r>
              <a:rPr lang="en-US" altLang="zh-CN" sz="2400" b="1" dirty="0">
                <a:solidFill>
                  <a:schemeClr val="tx1"/>
                </a:solidFill>
              </a:rPr>
              <a:t>4</a:t>
            </a:r>
            <a:r>
              <a:rPr lang="zh-CN" altLang="en-US" sz="2400" b="1" dirty="0">
                <a:solidFill>
                  <a:schemeClr val="tx1"/>
                </a:solidFill>
              </a:rPr>
              <a:t>、</a:t>
            </a:r>
            <a:r>
              <a:rPr lang="zh-CN" altLang="zh-CN" sz="2400" b="1" dirty="0">
                <a:solidFill>
                  <a:schemeClr val="tx1"/>
                </a:solidFill>
              </a:rPr>
              <a:t>如果不能来的话，要跟值班老师请假，旷训</a:t>
            </a:r>
            <a:r>
              <a:rPr lang="en-US" altLang="zh-CN" sz="2400" b="1" dirty="0">
                <a:solidFill>
                  <a:schemeClr val="tx1"/>
                </a:solidFill>
              </a:rPr>
              <a:t>1</a:t>
            </a:r>
            <a:r>
              <a:rPr lang="zh-CN" altLang="zh-CN" sz="2400" b="1" dirty="0">
                <a:solidFill>
                  <a:schemeClr val="tx1"/>
                </a:solidFill>
              </a:rPr>
              <a:t>次（或告假超</a:t>
            </a:r>
            <a:r>
              <a:rPr lang="en-US" altLang="zh-CN" sz="2400" b="1" dirty="0">
                <a:solidFill>
                  <a:schemeClr val="tx1"/>
                </a:solidFill>
              </a:rPr>
              <a:t>2</a:t>
            </a:r>
            <a:r>
              <a:rPr lang="zh-CN" altLang="zh-CN" sz="2400" b="1" dirty="0">
                <a:solidFill>
                  <a:schemeClr val="tx1"/>
                </a:solidFill>
              </a:rPr>
              <a:t>次）的话，取消参加省赛的竞争资格；</a:t>
            </a:r>
          </a:p>
          <a:p>
            <a:pPr lvl="0">
              <a:lnSpc>
                <a:spcPct val="120000"/>
              </a:lnSpc>
              <a:spcBef>
                <a:spcPts val="0"/>
              </a:spcBef>
              <a:spcAft>
                <a:spcPts val="0"/>
              </a:spcAft>
            </a:pPr>
            <a:r>
              <a:rPr lang="en-US" altLang="zh-CN" sz="2400" b="1" dirty="0">
                <a:solidFill>
                  <a:schemeClr val="tx1"/>
                </a:solidFill>
              </a:rPr>
              <a:t>5</a:t>
            </a:r>
            <a:r>
              <a:rPr lang="zh-CN" altLang="en-US" sz="2400" b="1" dirty="0">
                <a:solidFill>
                  <a:schemeClr val="tx1"/>
                </a:solidFill>
              </a:rPr>
              <a:t>、</a:t>
            </a:r>
            <a:r>
              <a:rPr lang="zh-CN" altLang="zh-CN" sz="2400" b="1" dirty="0">
                <a:solidFill>
                  <a:schemeClr val="tx1"/>
                </a:solidFill>
              </a:rPr>
              <a:t>你的努力会换来好的，会换来好的回报，首先是能将自己读写</a:t>
            </a:r>
            <a:r>
              <a:rPr lang="en-US" altLang="zh-CN" sz="2400" b="1" dirty="0">
                <a:solidFill>
                  <a:schemeClr val="tx1"/>
                </a:solidFill>
              </a:rPr>
              <a:t>C</a:t>
            </a:r>
            <a:r>
              <a:rPr lang="zh-CN" altLang="zh-CN" sz="2400" b="1" dirty="0">
                <a:solidFill>
                  <a:schemeClr val="tx1"/>
                </a:solidFill>
              </a:rPr>
              <a:t>语言程序的能力都提高</a:t>
            </a:r>
            <a:r>
              <a:rPr lang="en-US" altLang="zh-CN" sz="2400" b="1" dirty="0">
                <a:solidFill>
                  <a:schemeClr val="tx1"/>
                </a:solidFill>
              </a:rPr>
              <a:t>10-20</a:t>
            </a:r>
            <a:r>
              <a:rPr lang="zh-CN" altLang="zh-CN" sz="2400" b="1" dirty="0">
                <a:solidFill>
                  <a:schemeClr val="tx1"/>
                </a:solidFill>
              </a:rPr>
              <a:t>倍左右，练习</a:t>
            </a:r>
            <a:r>
              <a:rPr lang="en-US" altLang="zh-CN" sz="2400" b="1" dirty="0">
                <a:solidFill>
                  <a:schemeClr val="tx1"/>
                </a:solidFill>
              </a:rPr>
              <a:t>1</a:t>
            </a:r>
            <a:r>
              <a:rPr lang="zh-CN" altLang="zh-CN" sz="2400" b="1" dirty="0">
                <a:solidFill>
                  <a:schemeClr val="tx1"/>
                </a:solidFill>
              </a:rPr>
              <a:t>年能提高</a:t>
            </a:r>
            <a:r>
              <a:rPr lang="en-US" altLang="zh-CN" sz="2400" b="1" dirty="0">
                <a:solidFill>
                  <a:schemeClr val="tx1"/>
                </a:solidFill>
              </a:rPr>
              <a:t>30</a:t>
            </a:r>
            <a:r>
              <a:rPr lang="zh-CN" altLang="zh-CN" sz="2400" b="1" dirty="0">
                <a:solidFill>
                  <a:schemeClr val="tx1"/>
                </a:solidFill>
              </a:rPr>
              <a:t>倍左右，再就是能拿到学校、省或国家级的奖，省二等奖以上，就会有更多的工作、升学的机会；</a:t>
            </a:r>
          </a:p>
          <a:p>
            <a:pPr lvl="0">
              <a:lnSpc>
                <a:spcPct val="120000"/>
              </a:lnSpc>
              <a:spcBef>
                <a:spcPts val="0"/>
              </a:spcBef>
              <a:spcAft>
                <a:spcPts val="0"/>
              </a:spcAft>
            </a:pPr>
            <a:r>
              <a:rPr lang="en-US" altLang="zh-CN" sz="2400" b="1" dirty="0">
                <a:solidFill>
                  <a:schemeClr val="tx1"/>
                </a:solidFill>
              </a:rPr>
              <a:t>6</a:t>
            </a:r>
            <a:r>
              <a:rPr lang="zh-CN" altLang="en-US" sz="2400" b="1" dirty="0">
                <a:solidFill>
                  <a:schemeClr val="tx1"/>
                </a:solidFill>
              </a:rPr>
              <a:t>、</a:t>
            </a:r>
            <a:r>
              <a:rPr lang="zh-CN" altLang="zh-CN" sz="2400" b="1" dirty="0">
                <a:solidFill>
                  <a:schemeClr val="tx1"/>
                </a:solidFill>
              </a:rPr>
              <a:t>大家选择了这个项目，参加这个项目，就把它做为自己的一个大事来做，时间都要考虑这个问题；</a:t>
            </a:r>
          </a:p>
          <a:p>
            <a:pPr lvl="0">
              <a:lnSpc>
                <a:spcPct val="120000"/>
              </a:lnSpc>
              <a:spcBef>
                <a:spcPts val="0"/>
              </a:spcBef>
              <a:spcAft>
                <a:spcPts val="0"/>
              </a:spcAft>
            </a:pPr>
            <a:r>
              <a:rPr lang="en-US" altLang="zh-CN" sz="2400" b="1" dirty="0">
                <a:solidFill>
                  <a:schemeClr val="tx1"/>
                </a:solidFill>
              </a:rPr>
              <a:t>7</a:t>
            </a:r>
            <a:r>
              <a:rPr lang="zh-CN" altLang="en-US" sz="2400" b="1" dirty="0">
                <a:solidFill>
                  <a:schemeClr val="tx1"/>
                </a:solidFill>
              </a:rPr>
              <a:t>、</a:t>
            </a:r>
            <a:r>
              <a:rPr lang="zh-CN" altLang="zh-CN" sz="2400" b="1" dirty="0">
                <a:solidFill>
                  <a:schemeClr val="tx1"/>
                </a:solidFill>
              </a:rPr>
              <a:t>在</a:t>
            </a:r>
            <a:r>
              <a:rPr lang="en-US" altLang="zh-CN" sz="2400" b="1" dirty="0">
                <a:solidFill>
                  <a:schemeClr val="tx1"/>
                </a:solidFill>
              </a:rPr>
              <a:t>OJ</a:t>
            </a:r>
            <a:r>
              <a:rPr lang="zh-CN" altLang="zh-CN" sz="2400" b="1" dirty="0">
                <a:solidFill>
                  <a:schemeClr val="tx1"/>
                </a:solidFill>
              </a:rPr>
              <a:t>时，要多做英文的题目（少做中文的题目），培养读英文的感觉，这样在真正上场时才不会紧张；</a:t>
            </a:r>
          </a:p>
          <a:p>
            <a:endParaRPr lang="zh-CN" altLang="en-US" dirty="0"/>
          </a:p>
        </p:txBody>
      </p:sp>
    </p:spTree>
    <p:extLst>
      <p:ext uri="{BB962C8B-B14F-4D97-AF65-F5344CB8AC3E}">
        <p14:creationId xmlns:p14="http://schemas.microsoft.com/office/powerpoint/2010/main" val="458747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70336" y="89252"/>
            <a:ext cx="7543800" cy="1450757"/>
          </a:xfrm>
        </p:spPr>
        <p:txBody>
          <a:bodyPr/>
          <a:lstStyle/>
          <a:p>
            <a:r>
              <a:rPr lang="en-US" altLang="zh-CN" b="1" dirty="0">
                <a:solidFill>
                  <a:schemeClr val="tx1"/>
                </a:solidFill>
              </a:rPr>
              <a:t>ACM</a:t>
            </a:r>
            <a:r>
              <a:rPr lang="zh-CN" altLang="en-US" b="1" dirty="0">
                <a:solidFill>
                  <a:schemeClr val="tx1"/>
                </a:solidFill>
              </a:rPr>
              <a:t>程序设计大赛</a:t>
            </a:r>
            <a:r>
              <a:rPr lang="zh-CN" altLang="en-US" b="1" dirty="0">
                <a:solidFill>
                  <a:schemeClr val="tx1"/>
                </a:solidFill>
              </a:rPr>
              <a:t>简介</a:t>
            </a:r>
          </a:p>
        </p:txBody>
      </p:sp>
      <p:sp>
        <p:nvSpPr>
          <p:cNvPr id="3" name="内容占位符 2"/>
          <p:cNvSpPr>
            <a:spLocks noGrp="1"/>
          </p:cNvSpPr>
          <p:nvPr>
            <p:ph idx="1"/>
          </p:nvPr>
        </p:nvSpPr>
        <p:spPr>
          <a:xfrm>
            <a:off x="421019" y="1674705"/>
            <a:ext cx="8071718" cy="4739251"/>
          </a:xfrm>
        </p:spPr>
        <p:txBody>
          <a:bodyPr>
            <a:normAutofit lnSpcReduction="10000"/>
          </a:bodyPr>
          <a:lstStyle/>
          <a:p>
            <a:pPr marL="0" indent="90488">
              <a:lnSpc>
                <a:spcPct val="120000"/>
              </a:lnSpc>
              <a:spcBef>
                <a:spcPts val="0"/>
              </a:spcBef>
              <a:spcAft>
                <a:spcPts val="0"/>
              </a:spcAft>
              <a:buFont typeface="Wingdings" panose="05000000000000000000" pitchFamily="2" charset="2"/>
              <a:buChar char="l"/>
            </a:pPr>
            <a:r>
              <a:rPr lang="zh-CN" altLang="en-US" b="1" dirty="0">
                <a:solidFill>
                  <a:schemeClr val="tx1"/>
                </a:solidFill>
              </a:rPr>
              <a:t>  形式：</a:t>
            </a:r>
            <a:endParaRPr lang="en-US" altLang="zh-CN" b="1" dirty="0">
              <a:solidFill>
                <a:schemeClr val="tx1"/>
              </a:solidFill>
            </a:endParaRPr>
          </a:p>
          <a:p>
            <a:pPr marL="0" indent="0">
              <a:lnSpc>
                <a:spcPct val="120000"/>
              </a:lnSpc>
              <a:spcBef>
                <a:spcPts val="0"/>
              </a:spcBef>
              <a:spcAft>
                <a:spcPts val="0"/>
              </a:spcAft>
              <a:buNone/>
            </a:pPr>
            <a:r>
              <a:rPr lang="zh-CN" altLang="en-US" dirty="0"/>
              <a:t>          </a:t>
            </a:r>
            <a:r>
              <a:rPr lang="zh-CN" altLang="en-US" sz="2100" b="1" dirty="0">
                <a:solidFill>
                  <a:schemeClr val="tx1"/>
                </a:solidFill>
              </a:rPr>
              <a:t>比赛期间，每队使用</a:t>
            </a:r>
            <a:r>
              <a:rPr lang="en-US" altLang="zh-CN" sz="2100" b="1" dirty="0">
                <a:solidFill>
                  <a:schemeClr val="tx1"/>
                </a:solidFill>
              </a:rPr>
              <a:t>1</a:t>
            </a:r>
            <a:r>
              <a:rPr lang="zh-CN" altLang="en-US" sz="2100" b="1" dirty="0">
                <a:solidFill>
                  <a:schemeClr val="tx1"/>
                </a:solidFill>
              </a:rPr>
              <a:t>台电脑需要在</a:t>
            </a:r>
            <a:r>
              <a:rPr lang="en-US" altLang="zh-CN" sz="2100" b="1" dirty="0">
                <a:solidFill>
                  <a:schemeClr val="tx1"/>
                </a:solidFill>
              </a:rPr>
              <a:t>5</a:t>
            </a:r>
            <a:r>
              <a:rPr lang="zh-CN" altLang="en-US" sz="2100" b="1" dirty="0">
                <a:solidFill>
                  <a:schemeClr val="tx1"/>
                </a:solidFill>
              </a:rPr>
              <a:t>个小时内使用</a:t>
            </a:r>
            <a:r>
              <a:rPr lang="en-US" altLang="zh-CN" sz="2100" b="1" dirty="0">
                <a:solidFill>
                  <a:schemeClr val="tx1"/>
                </a:solidFill>
              </a:rPr>
              <a:t>C</a:t>
            </a:r>
            <a:r>
              <a:rPr lang="zh-CN" altLang="en-US" sz="2100" b="1" dirty="0">
                <a:solidFill>
                  <a:schemeClr val="tx1"/>
                </a:solidFill>
              </a:rPr>
              <a:t>、</a:t>
            </a:r>
            <a:r>
              <a:rPr lang="en-US" altLang="zh-CN" sz="2100" b="1" dirty="0">
                <a:solidFill>
                  <a:schemeClr val="tx1"/>
                </a:solidFill>
              </a:rPr>
              <a:t>C++</a:t>
            </a:r>
            <a:r>
              <a:rPr lang="zh-CN" altLang="en-US" sz="2100" b="1" dirty="0">
                <a:solidFill>
                  <a:schemeClr val="tx1"/>
                </a:solidFill>
              </a:rPr>
              <a:t>或</a:t>
            </a:r>
            <a:r>
              <a:rPr lang="en-US" altLang="zh-CN" sz="2100" b="1" dirty="0">
                <a:solidFill>
                  <a:schemeClr val="tx1"/>
                </a:solidFill>
              </a:rPr>
              <a:t>Java</a:t>
            </a:r>
            <a:r>
              <a:rPr lang="zh-CN" altLang="en-US" sz="2100" b="1" dirty="0">
                <a:solidFill>
                  <a:schemeClr val="tx1"/>
                </a:solidFill>
              </a:rPr>
              <a:t>中的一种编写程序解决</a:t>
            </a:r>
            <a:r>
              <a:rPr lang="en-US" altLang="zh-CN" sz="2100" b="1" dirty="0">
                <a:solidFill>
                  <a:schemeClr val="tx1"/>
                </a:solidFill>
              </a:rPr>
              <a:t>7-13</a:t>
            </a:r>
            <a:r>
              <a:rPr lang="zh-CN" altLang="en-US" sz="2100" b="1" dirty="0">
                <a:solidFill>
                  <a:schemeClr val="tx1"/>
                </a:solidFill>
              </a:rPr>
              <a:t>个问题。</a:t>
            </a:r>
            <a:r>
              <a:rPr lang="zh-CN" altLang="en-US" b="1" dirty="0">
                <a:solidFill>
                  <a:schemeClr val="tx1"/>
                </a:solidFill>
              </a:rPr>
              <a:t>当解决了一道试题之后，提交。若提交的程序运行不正确，则程序被退回，可修改后再次提交。程序判定结果有如下七种：</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1</a:t>
            </a:r>
            <a:r>
              <a:rPr lang="zh-CN" altLang="en-US" b="1" dirty="0">
                <a:solidFill>
                  <a:schemeClr val="tx1"/>
                </a:solidFill>
              </a:rPr>
              <a:t>、</a:t>
            </a:r>
            <a:r>
              <a:rPr lang="en-US" altLang="zh-CN" b="1" dirty="0">
                <a:solidFill>
                  <a:schemeClr val="tx1"/>
                </a:solidFill>
              </a:rPr>
              <a:t>Accepted</a:t>
            </a:r>
            <a:r>
              <a:rPr lang="zh-CN" altLang="en-US" b="1" dirty="0">
                <a:solidFill>
                  <a:schemeClr val="tx1"/>
                </a:solidFill>
              </a:rPr>
              <a:t>（</a:t>
            </a:r>
            <a:r>
              <a:rPr lang="en-US" altLang="zh-CN" b="1" dirty="0">
                <a:solidFill>
                  <a:schemeClr val="tx1"/>
                </a:solidFill>
              </a:rPr>
              <a:t>AC</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2</a:t>
            </a:r>
            <a:r>
              <a:rPr lang="zh-CN" altLang="en-US" b="1" dirty="0">
                <a:solidFill>
                  <a:schemeClr val="tx1"/>
                </a:solidFill>
              </a:rPr>
              <a:t>、</a:t>
            </a:r>
            <a:r>
              <a:rPr lang="en-US" altLang="zh-CN" b="1" dirty="0">
                <a:solidFill>
                  <a:schemeClr val="tx1"/>
                </a:solidFill>
              </a:rPr>
              <a:t>Wrong Answer</a:t>
            </a:r>
            <a:r>
              <a:rPr lang="zh-CN" altLang="en-US" b="1" dirty="0">
                <a:solidFill>
                  <a:schemeClr val="tx1"/>
                </a:solidFill>
              </a:rPr>
              <a:t>（</a:t>
            </a:r>
            <a:r>
              <a:rPr lang="en-US" altLang="zh-CN" b="1" dirty="0">
                <a:solidFill>
                  <a:schemeClr val="tx1"/>
                </a:solidFill>
              </a:rPr>
              <a:t>WA</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3</a:t>
            </a:r>
            <a:r>
              <a:rPr lang="zh-CN" altLang="en-US" b="1" dirty="0">
                <a:solidFill>
                  <a:schemeClr val="tx1"/>
                </a:solidFill>
              </a:rPr>
              <a:t>、</a:t>
            </a:r>
            <a:r>
              <a:rPr lang="en-US" altLang="zh-CN" b="1" dirty="0" err="1">
                <a:solidFill>
                  <a:schemeClr val="tx1"/>
                </a:solidFill>
              </a:rPr>
              <a:t>RunTime</a:t>
            </a:r>
            <a:r>
              <a:rPr lang="en-US" altLang="zh-CN" b="1" dirty="0">
                <a:solidFill>
                  <a:schemeClr val="tx1"/>
                </a:solidFill>
              </a:rPr>
              <a:t> Error</a:t>
            </a:r>
            <a:r>
              <a:rPr lang="zh-CN" altLang="en-US" b="1" dirty="0">
                <a:solidFill>
                  <a:schemeClr val="tx1"/>
                </a:solidFill>
              </a:rPr>
              <a:t>（</a:t>
            </a:r>
            <a:r>
              <a:rPr lang="en-US" altLang="zh-CN" b="1" dirty="0">
                <a:solidFill>
                  <a:schemeClr val="tx1"/>
                </a:solidFill>
              </a:rPr>
              <a:t>RTE</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4</a:t>
            </a:r>
            <a:r>
              <a:rPr lang="zh-CN" altLang="en-US" b="1" dirty="0">
                <a:solidFill>
                  <a:schemeClr val="tx1"/>
                </a:solidFill>
              </a:rPr>
              <a:t>、</a:t>
            </a:r>
            <a:r>
              <a:rPr lang="en-US" altLang="zh-CN" b="1" dirty="0">
                <a:solidFill>
                  <a:schemeClr val="tx1"/>
                </a:solidFill>
              </a:rPr>
              <a:t>Time Limit Exceeded</a:t>
            </a:r>
            <a:r>
              <a:rPr lang="zh-CN" altLang="en-US" b="1" dirty="0">
                <a:solidFill>
                  <a:schemeClr val="tx1"/>
                </a:solidFill>
              </a:rPr>
              <a:t>（</a:t>
            </a:r>
            <a:r>
              <a:rPr lang="en-US" altLang="zh-CN" b="1" dirty="0">
                <a:solidFill>
                  <a:schemeClr val="tx1"/>
                </a:solidFill>
              </a:rPr>
              <a:t>TLE</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5</a:t>
            </a:r>
            <a:r>
              <a:rPr lang="zh-CN" altLang="en-US" b="1" dirty="0">
                <a:solidFill>
                  <a:schemeClr val="tx1"/>
                </a:solidFill>
              </a:rPr>
              <a:t>、</a:t>
            </a:r>
            <a:r>
              <a:rPr lang="en-US" altLang="zh-CN" b="1" dirty="0">
                <a:solidFill>
                  <a:schemeClr val="tx1"/>
                </a:solidFill>
              </a:rPr>
              <a:t>Presentation Error</a:t>
            </a:r>
            <a:r>
              <a:rPr lang="zh-CN" altLang="en-US" b="1" dirty="0">
                <a:solidFill>
                  <a:schemeClr val="tx1"/>
                </a:solidFill>
              </a:rPr>
              <a:t>（</a:t>
            </a:r>
            <a:r>
              <a:rPr lang="en-US" altLang="zh-CN" b="1" dirty="0">
                <a:solidFill>
                  <a:schemeClr val="tx1"/>
                </a:solidFill>
              </a:rPr>
              <a:t>PE</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6</a:t>
            </a:r>
            <a:r>
              <a:rPr lang="zh-CN" altLang="en-US" b="1" dirty="0">
                <a:solidFill>
                  <a:schemeClr val="tx1"/>
                </a:solidFill>
              </a:rPr>
              <a:t>、</a:t>
            </a:r>
            <a:r>
              <a:rPr lang="en-US" altLang="zh-CN" b="1" dirty="0">
                <a:solidFill>
                  <a:schemeClr val="tx1"/>
                </a:solidFill>
              </a:rPr>
              <a:t>Memory Limit Exceeded</a:t>
            </a:r>
            <a:r>
              <a:rPr lang="zh-CN" altLang="en-US" b="1" dirty="0">
                <a:solidFill>
                  <a:schemeClr val="tx1"/>
                </a:solidFill>
              </a:rPr>
              <a:t>（</a:t>
            </a:r>
            <a:r>
              <a:rPr lang="en-US" altLang="zh-CN" b="1" dirty="0">
                <a:solidFill>
                  <a:schemeClr val="tx1"/>
                </a:solidFill>
              </a:rPr>
              <a:t>MLE</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7</a:t>
            </a:r>
            <a:r>
              <a:rPr lang="zh-CN" altLang="en-US" b="1" dirty="0">
                <a:solidFill>
                  <a:schemeClr val="tx1"/>
                </a:solidFill>
              </a:rPr>
              <a:t>、</a:t>
            </a:r>
            <a:r>
              <a:rPr lang="en-US" altLang="zh-CN" b="1" dirty="0">
                <a:solidFill>
                  <a:schemeClr val="tx1"/>
                </a:solidFill>
              </a:rPr>
              <a:t>Compile Error</a:t>
            </a:r>
            <a:r>
              <a:rPr lang="zh-CN" altLang="en-US" b="1" dirty="0">
                <a:solidFill>
                  <a:schemeClr val="tx1"/>
                </a:solidFill>
              </a:rPr>
              <a:t>（</a:t>
            </a:r>
            <a:r>
              <a:rPr lang="en-US" altLang="zh-CN" b="1" dirty="0">
                <a:solidFill>
                  <a:schemeClr val="tx1"/>
                </a:solidFill>
              </a:rPr>
              <a:t>CE</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r>
              <a:rPr lang="zh-CN" altLang="en-US" b="1" dirty="0">
                <a:solidFill>
                  <a:schemeClr val="tx1"/>
                </a:solidFill>
              </a:rPr>
              <a:t>         </a:t>
            </a:r>
            <a:endParaRPr lang="zh-CN" altLang="en-US" dirty="0"/>
          </a:p>
        </p:txBody>
      </p:sp>
    </p:spTree>
    <p:extLst>
      <p:ext uri="{BB962C8B-B14F-4D97-AF65-F5344CB8AC3E}">
        <p14:creationId xmlns:p14="http://schemas.microsoft.com/office/powerpoint/2010/main" val="2588532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70336" y="89252"/>
            <a:ext cx="7543800" cy="1450757"/>
          </a:xfrm>
        </p:spPr>
        <p:txBody>
          <a:bodyPr/>
          <a:lstStyle/>
          <a:p>
            <a:r>
              <a:rPr lang="en-US" altLang="zh-CN" b="1" dirty="0">
                <a:solidFill>
                  <a:schemeClr val="tx1"/>
                </a:solidFill>
              </a:rPr>
              <a:t>ACM</a:t>
            </a:r>
            <a:r>
              <a:rPr lang="zh-CN" altLang="en-US" b="1" dirty="0">
                <a:solidFill>
                  <a:schemeClr val="tx1"/>
                </a:solidFill>
              </a:rPr>
              <a:t>程序设计大赛</a:t>
            </a:r>
            <a:r>
              <a:rPr lang="zh-CN" altLang="en-US" b="1" dirty="0">
                <a:solidFill>
                  <a:schemeClr val="tx1"/>
                </a:solidFill>
              </a:rPr>
              <a:t>简介</a:t>
            </a:r>
          </a:p>
        </p:txBody>
      </p:sp>
      <p:sp>
        <p:nvSpPr>
          <p:cNvPr id="3" name="内容占位符 2"/>
          <p:cNvSpPr>
            <a:spLocks noGrp="1"/>
          </p:cNvSpPr>
          <p:nvPr>
            <p:ph idx="1"/>
          </p:nvPr>
        </p:nvSpPr>
        <p:spPr>
          <a:xfrm>
            <a:off x="421019" y="1674705"/>
            <a:ext cx="8071718" cy="4739251"/>
          </a:xfrm>
        </p:spPr>
        <p:txBody>
          <a:bodyPr>
            <a:normAutofit/>
          </a:bodyPr>
          <a:lstStyle/>
          <a:p>
            <a:pPr marL="0" indent="90488">
              <a:lnSpc>
                <a:spcPct val="120000"/>
              </a:lnSpc>
              <a:spcBef>
                <a:spcPts val="0"/>
              </a:spcBef>
              <a:spcAft>
                <a:spcPts val="0"/>
              </a:spcAft>
              <a:buFont typeface="Wingdings" panose="05000000000000000000" pitchFamily="2" charset="2"/>
              <a:buChar char="l"/>
            </a:pPr>
            <a:r>
              <a:rPr lang="zh-CN" altLang="en-US" b="1" dirty="0">
                <a:solidFill>
                  <a:schemeClr val="tx1"/>
                </a:solidFill>
              </a:rPr>
              <a:t>  形式：</a:t>
            </a:r>
            <a:endParaRPr lang="en-US" altLang="zh-CN" b="1" dirty="0">
              <a:solidFill>
                <a:schemeClr val="tx1"/>
              </a:solidFill>
            </a:endParaRPr>
          </a:p>
          <a:p>
            <a:pPr marL="0" indent="0">
              <a:lnSpc>
                <a:spcPct val="120000"/>
              </a:lnSpc>
              <a:spcBef>
                <a:spcPts val="0"/>
              </a:spcBef>
              <a:spcAft>
                <a:spcPts val="0"/>
              </a:spcAft>
              <a:buNone/>
            </a:pPr>
            <a:r>
              <a:rPr lang="zh-CN" altLang="en-US" b="1" dirty="0">
                <a:solidFill>
                  <a:schemeClr val="tx1"/>
                </a:solidFill>
              </a:rPr>
              <a:t>         程序完成之后提交裁判运行，运行的结果会判定为正确或错误两种并及时通知参赛队。而且有趣的是每队在正确完成一题后，组织者将在其位置上升起一只代表该题颜色的气球。</a:t>
            </a:r>
            <a:endParaRPr lang="en-US" altLang="zh-CN" b="1" dirty="0">
              <a:solidFill>
                <a:schemeClr val="tx1"/>
              </a:solidFill>
            </a:endParaRPr>
          </a:p>
          <a:p>
            <a:pPr marL="0" indent="0">
              <a:lnSpc>
                <a:spcPct val="120000"/>
              </a:lnSpc>
              <a:spcBef>
                <a:spcPts val="0"/>
              </a:spcBef>
              <a:spcAft>
                <a:spcPts val="0"/>
              </a:spcAft>
              <a:buNone/>
            </a:pPr>
            <a:r>
              <a:rPr lang="en-US" altLang="zh-CN" b="1" dirty="0">
                <a:solidFill>
                  <a:schemeClr val="tx1"/>
                </a:solidFill>
              </a:rPr>
              <a:t>         </a:t>
            </a:r>
            <a:r>
              <a:rPr lang="zh-CN" altLang="en-US" b="1" dirty="0">
                <a:solidFill>
                  <a:schemeClr val="tx1"/>
                </a:solidFill>
              </a:rPr>
              <a:t>竞赛结束后，参赛各队以解出问题的多少进行排名，若解出问题数相同，按照总用时的长短排名。总用时为每个解决了的问题所用时间之和。一个解决了的问题所用的时间是竞赛开始到提交被接受的时间加上该问题的罚时</a:t>
            </a:r>
            <a:r>
              <a:rPr lang="en-US" altLang="zh-CN" b="1" dirty="0">
                <a:solidFill>
                  <a:schemeClr val="tx1"/>
                </a:solidFill>
              </a:rPr>
              <a:t>(</a:t>
            </a:r>
            <a:r>
              <a:rPr lang="zh-CN" altLang="en-US" b="1" dirty="0">
                <a:solidFill>
                  <a:schemeClr val="tx1"/>
                </a:solidFill>
              </a:rPr>
              <a:t>每次提交通不过，罚时</a:t>
            </a:r>
            <a:r>
              <a:rPr lang="en-US" altLang="zh-CN" b="1" dirty="0">
                <a:solidFill>
                  <a:schemeClr val="tx1"/>
                </a:solidFill>
              </a:rPr>
              <a:t>20</a:t>
            </a:r>
            <a:r>
              <a:rPr lang="zh-CN" altLang="en-US" b="1" dirty="0">
                <a:solidFill>
                  <a:schemeClr val="tx1"/>
                </a:solidFill>
              </a:rPr>
              <a:t>分钟</a:t>
            </a:r>
            <a:r>
              <a:rPr lang="en-US" altLang="zh-CN" b="1" dirty="0">
                <a:solidFill>
                  <a:schemeClr val="tx1"/>
                </a:solidFill>
              </a:rPr>
              <a:t>)</a:t>
            </a:r>
            <a:r>
              <a:rPr lang="zh-CN" altLang="en-US" b="1" dirty="0">
                <a:solidFill>
                  <a:schemeClr val="tx1"/>
                </a:solidFill>
              </a:rPr>
              <a:t>。</a:t>
            </a:r>
            <a:endParaRPr lang="en-US" altLang="zh-CN" b="1" dirty="0">
              <a:solidFill>
                <a:schemeClr val="tx1"/>
              </a:solidFill>
            </a:endParaRPr>
          </a:p>
          <a:p>
            <a:pPr marL="0" indent="0">
              <a:lnSpc>
                <a:spcPct val="120000"/>
              </a:lnSpc>
              <a:spcBef>
                <a:spcPts val="0"/>
              </a:spcBef>
              <a:spcAft>
                <a:spcPts val="0"/>
              </a:spcAft>
              <a:buNone/>
            </a:pPr>
            <a:endParaRPr lang="zh-CN" altLang="en-US" dirty="0"/>
          </a:p>
        </p:txBody>
      </p:sp>
    </p:spTree>
    <p:extLst>
      <p:ext uri="{BB962C8B-B14F-4D97-AF65-F5344CB8AC3E}">
        <p14:creationId xmlns:p14="http://schemas.microsoft.com/office/powerpoint/2010/main" val="13081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solidFill>
                  <a:schemeClr val="tx1"/>
                </a:solidFill>
              </a:rPr>
              <a:t>ACM</a:t>
            </a:r>
            <a:r>
              <a:rPr lang="zh-CN" altLang="en-US" b="1" dirty="0">
                <a:solidFill>
                  <a:schemeClr val="tx1"/>
                </a:solidFill>
              </a:rPr>
              <a:t>程序设计大赛简介</a:t>
            </a:r>
            <a:endParaRPr lang="zh-CN" altLang="en-US" dirty="0"/>
          </a:p>
        </p:txBody>
      </p:sp>
      <p:sp>
        <p:nvSpPr>
          <p:cNvPr id="3" name="内容占位符 2"/>
          <p:cNvSpPr>
            <a:spLocks noGrp="1"/>
          </p:cNvSpPr>
          <p:nvPr>
            <p:ph idx="1"/>
          </p:nvPr>
        </p:nvSpPr>
        <p:spPr/>
        <p:txBody>
          <a:bodyPr/>
          <a:lstStyle/>
          <a:p>
            <a:pPr marL="0" indent="0">
              <a:lnSpc>
                <a:spcPct val="120000"/>
              </a:lnSpc>
              <a:spcBef>
                <a:spcPts val="0"/>
              </a:spcBef>
              <a:spcAft>
                <a:spcPts val="0"/>
              </a:spcAft>
              <a:buNone/>
            </a:pPr>
            <a:r>
              <a:rPr lang="en-US" altLang="zh-CN" b="1" dirty="0">
                <a:solidFill>
                  <a:schemeClr val="tx1"/>
                </a:solidFill>
              </a:rPr>
              <a:t>           ACM</a:t>
            </a:r>
            <a:r>
              <a:rPr lang="zh-CN" altLang="zh-CN" b="1" dirty="0">
                <a:solidFill>
                  <a:schemeClr val="tx1"/>
                </a:solidFill>
              </a:rPr>
              <a:t>分为省赛（一年一次）、百度之星程序设计大赛、中国片区赛、亚洲区赛（一年多个区）和国际总决赛（在中国片区和亚洲片区统合比赛排名前</a:t>
            </a:r>
            <a:r>
              <a:rPr lang="en-US" altLang="zh-CN" b="1" dirty="0">
                <a:solidFill>
                  <a:schemeClr val="tx1"/>
                </a:solidFill>
              </a:rPr>
              <a:t>15</a:t>
            </a:r>
            <a:r>
              <a:rPr lang="zh-CN" altLang="zh-CN" b="1" dirty="0">
                <a:solidFill>
                  <a:schemeClr val="tx1"/>
                </a:solidFill>
              </a:rPr>
              <a:t>名的队伍，每校只能有一支队伍参加）几个层次，除了省赛外，其它的赛事还包含网络赛，通过了网络赛才能取得现场赛的资格。</a:t>
            </a:r>
          </a:p>
          <a:p>
            <a:endParaRPr lang="zh-CN" altLang="en-US" b="1" dirty="0">
              <a:solidFill>
                <a:schemeClr val="tx1"/>
              </a:solidFill>
            </a:endParaRPr>
          </a:p>
        </p:txBody>
      </p:sp>
    </p:spTree>
    <p:extLst>
      <p:ext uri="{BB962C8B-B14F-4D97-AF65-F5344CB8AC3E}">
        <p14:creationId xmlns:p14="http://schemas.microsoft.com/office/powerpoint/2010/main" val="1738823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t="28751" b="13387"/>
          <a:stretch/>
        </p:blipFill>
        <p:spPr>
          <a:xfrm>
            <a:off x="664421" y="3572083"/>
            <a:ext cx="7321778" cy="3177375"/>
          </a:xfrm>
          <a:prstGeom prst="rect">
            <a:avLst/>
          </a:prstGeom>
        </p:spPr>
      </p:pic>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63512"/>
            <a:ext cx="3017043" cy="4022725"/>
          </a:xfr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7908" y="118412"/>
            <a:ext cx="5228852" cy="3921640"/>
          </a:xfrm>
          <a:prstGeom prst="rect">
            <a:avLst/>
          </a:prstGeom>
        </p:spPr>
      </p:pic>
    </p:spTree>
    <p:extLst>
      <p:ext uri="{BB962C8B-B14F-4D97-AF65-F5344CB8AC3E}">
        <p14:creationId xmlns:p14="http://schemas.microsoft.com/office/powerpoint/2010/main" val="14366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59660" y="2313330"/>
            <a:ext cx="5363633" cy="4022725"/>
          </a:xfrm>
        </p:spPr>
      </p:pic>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2848" t="35979" r="2070" b="2589"/>
          <a:stretch/>
        </p:blipFill>
        <p:spPr>
          <a:xfrm>
            <a:off x="0" y="-19077"/>
            <a:ext cx="7249416" cy="3512875"/>
          </a:xfrm>
          <a:prstGeom prst="rect">
            <a:avLst/>
          </a:prstGeom>
        </p:spPr>
      </p:pic>
    </p:spTree>
    <p:extLst>
      <p:ext uri="{BB962C8B-B14F-4D97-AF65-F5344CB8AC3E}">
        <p14:creationId xmlns:p14="http://schemas.microsoft.com/office/powerpoint/2010/main" val="3536166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rotWithShape="1">
          <a:blip r:embed="rId2">
            <a:extLst>
              <a:ext uri="{28A0092B-C50C-407E-A947-70E740481C1C}">
                <a14:useLocalDpi xmlns:a14="http://schemas.microsoft.com/office/drawing/2010/main" val="0"/>
              </a:ext>
            </a:extLst>
          </a:blip>
          <a:srcRect l="10414" t="19596" r="13529" b="10552"/>
          <a:stretch/>
        </p:blipFill>
        <p:spPr>
          <a:xfrm>
            <a:off x="4736457" y="1011982"/>
            <a:ext cx="4275971" cy="2216926"/>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0736"/>
            <a:ext cx="4795665" cy="3596749"/>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114" t="23405" r="-2662" b="-767"/>
          <a:stretch/>
        </p:blipFill>
        <p:spPr>
          <a:xfrm>
            <a:off x="0" y="3265755"/>
            <a:ext cx="6397675" cy="3592245"/>
          </a:xfrm>
          <a:prstGeom prst="rect">
            <a:avLst/>
          </a:prstGeom>
        </p:spPr>
      </p:pic>
    </p:spTree>
    <p:extLst>
      <p:ext uri="{BB962C8B-B14F-4D97-AF65-F5344CB8AC3E}">
        <p14:creationId xmlns:p14="http://schemas.microsoft.com/office/powerpoint/2010/main" val="42747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solidFill>
                  <a:schemeClr val="tx1"/>
                </a:solidFill>
              </a:rPr>
              <a:t>浪潮杯山东省</a:t>
            </a:r>
            <a:r>
              <a:rPr lang="en-US" altLang="zh-CN" b="1" dirty="0">
                <a:solidFill>
                  <a:schemeClr val="tx1"/>
                </a:solidFill>
              </a:rPr>
              <a:t>ACM</a:t>
            </a:r>
            <a:r>
              <a:rPr lang="zh-CN" altLang="en-US" b="1" dirty="0">
                <a:solidFill>
                  <a:schemeClr val="tx1"/>
                </a:solidFill>
              </a:rPr>
              <a:t>大学生程序设计大赛简介</a:t>
            </a:r>
          </a:p>
        </p:txBody>
      </p:sp>
      <p:sp>
        <p:nvSpPr>
          <p:cNvPr id="3" name="内容占位符 2"/>
          <p:cNvSpPr>
            <a:spLocks noGrp="1"/>
          </p:cNvSpPr>
          <p:nvPr>
            <p:ph idx="1"/>
          </p:nvPr>
        </p:nvSpPr>
        <p:spPr/>
        <p:txBody>
          <a:bodyPr/>
          <a:lstStyle/>
          <a:p>
            <a:endParaRPr lang="en-US" altLang="zh-CN" dirty="0"/>
          </a:p>
          <a:p>
            <a:endParaRPr lang="en-US" altLang="zh-CN" dirty="0"/>
          </a:p>
          <a:p>
            <a:r>
              <a:rPr lang="en-US" altLang="zh-CN" b="1" dirty="0">
                <a:solidFill>
                  <a:schemeClr val="tx1"/>
                </a:solidFill>
              </a:rPr>
              <a:t>2016</a:t>
            </a:r>
            <a:r>
              <a:rPr lang="zh-CN" altLang="en-US" b="1" dirty="0">
                <a:solidFill>
                  <a:schemeClr val="tx1"/>
                </a:solidFill>
              </a:rPr>
              <a:t>年第七届省赛比赛排名：</a:t>
            </a:r>
            <a:endParaRPr lang="en-US" altLang="zh-CN" b="1" dirty="0">
              <a:solidFill>
                <a:schemeClr val="tx1"/>
              </a:solidFill>
            </a:endParaRPr>
          </a:p>
          <a:p>
            <a:r>
              <a:rPr lang="en-US" altLang="zh-CN" b="1" dirty="0">
                <a:solidFill>
                  <a:schemeClr val="tx1"/>
                </a:solidFill>
                <a:hlinkClick r:id="rId2" tooltip="排名"/>
              </a:rPr>
              <a:t>http://acm.sdibt.edu.cn/ranklist/7.htm</a:t>
            </a:r>
            <a:endParaRPr lang="zh-CN" altLang="en-US" b="1" dirty="0">
              <a:solidFill>
                <a:schemeClr val="tx1"/>
              </a:solidFill>
            </a:endParaRPr>
          </a:p>
        </p:txBody>
      </p:sp>
    </p:spTree>
    <p:extLst>
      <p:ext uri="{BB962C8B-B14F-4D97-AF65-F5344CB8AC3E}">
        <p14:creationId xmlns:p14="http://schemas.microsoft.com/office/powerpoint/2010/main" val="3527180883"/>
      </p:ext>
    </p:extLst>
  </p:cSld>
  <p:clrMapOvr>
    <a:masterClrMapping/>
  </p:clrMapOvr>
</p:sld>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171</TotalTime>
  <Words>1340</Words>
  <Application>Microsoft Office PowerPoint</Application>
  <PresentationFormat>全屏显示(4:3)</PresentationFormat>
  <Paragraphs>82</Paragraphs>
  <Slides>20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宋体</vt:lpstr>
      <vt:lpstr>Arial</vt:lpstr>
      <vt:lpstr>Calibri</vt:lpstr>
      <vt:lpstr>Calibri Light</vt:lpstr>
      <vt:lpstr>Wingdings</vt:lpstr>
      <vt:lpstr>回顾</vt:lpstr>
      <vt:lpstr>坚持、策略、挑战 </vt:lpstr>
      <vt:lpstr>ACM程序设计大赛简介</vt:lpstr>
      <vt:lpstr>ACM程序设计大赛简介</vt:lpstr>
      <vt:lpstr>ACM程序设计大赛简介</vt:lpstr>
      <vt:lpstr>ACM程序设计大赛简介</vt:lpstr>
      <vt:lpstr>PowerPoint 演示文稿</vt:lpstr>
      <vt:lpstr>PowerPoint 演示文稿</vt:lpstr>
      <vt:lpstr>PowerPoint 演示文稿</vt:lpstr>
      <vt:lpstr>浪潮杯山东省ACM大学生程序设计大赛简介</vt:lpstr>
      <vt:lpstr>PowerPoint 演示文稿</vt:lpstr>
      <vt:lpstr>PowerPoint 演示文稿</vt:lpstr>
      <vt:lpstr>参加ACM能收获什么</vt:lpstr>
      <vt:lpstr>知识基础</vt:lpstr>
      <vt:lpstr>知识基础</vt:lpstr>
      <vt:lpstr>怎样进入ACM大门</vt:lpstr>
      <vt:lpstr>训练资料</vt:lpstr>
      <vt:lpstr>推荐书籍、博客</vt:lpstr>
      <vt:lpstr>训练环境</vt:lpstr>
      <vt:lpstr>训练计划</vt:lpstr>
      <vt:lpstr>集训注意事项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坚持、挑战、 </dc:title>
  <dc:creator>qun li</dc:creator>
  <cp:lastModifiedBy>qun li</cp:lastModifiedBy>
  <cp:revision>17</cp:revision>
  <dcterms:created xsi:type="dcterms:W3CDTF">2016-12-10T07:05:25Z</dcterms:created>
  <dcterms:modified xsi:type="dcterms:W3CDTF">2016-12-10T09:57:13Z</dcterms:modified>
</cp:coreProperties>
</file>

<file path=docProps/thumbnail.jpeg>
</file>